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s/slide114.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7"/>
  </p:notesMasterIdLst>
  <p:handoutMasterIdLst>
    <p:handoutMasterId r:id="rId118"/>
  </p:handoutMasterIdLst>
  <p:sldIdLst>
    <p:sldId id="256" r:id="rId2"/>
    <p:sldId id="313" r:id="rId3"/>
    <p:sldId id="318" r:id="rId4"/>
    <p:sldId id="319" r:id="rId5"/>
    <p:sldId id="320" r:id="rId6"/>
    <p:sldId id="259" r:id="rId7"/>
    <p:sldId id="258" r:id="rId8"/>
    <p:sldId id="268" r:id="rId9"/>
    <p:sldId id="269" r:id="rId10"/>
    <p:sldId id="263" r:id="rId11"/>
    <p:sldId id="260" r:id="rId12"/>
    <p:sldId id="265" r:id="rId13"/>
    <p:sldId id="267" r:id="rId14"/>
    <p:sldId id="351" r:id="rId15"/>
    <p:sldId id="354" r:id="rId16"/>
    <p:sldId id="352" r:id="rId17"/>
    <p:sldId id="355" r:id="rId18"/>
    <p:sldId id="356" r:id="rId19"/>
    <p:sldId id="266" r:id="rId20"/>
    <p:sldId id="280" r:id="rId21"/>
    <p:sldId id="277" r:id="rId22"/>
    <p:sldId id="276" r:id="rId23"/>
    <p:sldId id="281" r:id="rId24"/>
    <p:sldId id="286" r:id="rId25"/>
    <p:sldId id="314" r:id="rId26"/>
    <p:sldId id="283" r:id="rId27"/>
    <p:sldId id="284" r:id="rId28"/>
    <p:sldId id="287" r:id="rId29"/>
    <p:sldId id="288" r:id="rId30"/>
    <p:sldId id="289" r:id="rId31"/>
    <p:sldId id="290" r:id="rId32"/>
    <p:sldId id="291" r:id="rId33"/>
    <p:sldId id="292" r:id="rId34"/>
    <p:sldId id="293" r:id="rId35"/>
    <p:sldId id="294" r:id="rId36"/>
    <p:sldId id="295" r:id="rId37"/>
    <p:sldId id="296" r:id="rId38"/>
    <p:sldId id="297" r:id="rId39"/>
    <p:sldId id="299" r:id="rId40"/>
    <p:sldId id="300" r:id="rId41"/>
    <p:sldId id="303" r:id="rId42"/>
    <p:sldId id="304" r:id="rId43"/>
    <p:sldId id="302" r:id="rId44"/>
    <p:sldId id="298" r:id="rId45"/>
    <p:sldId id="285" r:id="rId46"/>
    <p:sldId id="282" r:id="rId47"/>
    <p:sldId id="271" r:id="rId48"/>
    <p:sldId id="307" r:id="rId49"/>
    <p:sldId id="308" r:id="rId50"/>
    <p:sldId id="310" r:id="rId51"/>
    <p:sldId id="311" r:id="rId52"/>
    <p:sldId id="350" r:id="rId53"/>
    <p:sldId id="349" r:id="rId54"/>
    <p:sldId id="312" r:id="rId55"/>
    <p:sldId id="322" r:id="rId56"/>
    <p:sldId id="326" r:id="rId57"/>
    <p:sldId id="327" r:id="rId58"/>
    <p:sldId id="329" r:id="rId59"/>
    <p:sldId id="325" r:id="rId60"/>
    <p:sldId id="328" r:id="rId61"/>
    <p:sldId id="324" r:id="rId62"/>
    <p:sldId id="323" r:id="rId63"/>
    <p:sldId id="321" r:id="rId64"/>
    <p:sldId id="334" r:id="rId65"/>
    <p:sldId id="340" r:id="rId66"/>
    <p:sldId id="343" r:id="rId67"/>
    <p:sldId id="346" r:id="rId68"/>
    <p:sldId id="347" r:id="rId69"/>
    <p:sldId id="348" r:id="rId70"/>
    <p:sldId id="345" r:id="rId71"/>
    <p:sldId id="344" r:id="rId72"/>
    <p:sldId id="341" r:id="rId73"/>
    <p:sldId id="335" r:id="rId74"/>
    <p:sldId id="336" r:id="rId75"/>
    <p:sldId id="338" r:id="rId76"/>
    <p:sldId id="339" r:id="rId77"/>
    <p:sldId id="337" r:id="rId78"/>
    <p:sldId id="309" r:id="rId79"/>
    <p:sldId id="270" r:id="rId80"/>
    <p:sldId id="342" r:id="rId81"/>
    <p:sldId id="315" r:id="rId82"/>
    <p:sldId id="262" r:id="rId83"/>
    <p:sldId id="316" r:id="rId84"/>
    <p:sldId id="317" r:id="rId85"/>
    <p:sldId id="264" r:id="rId86"/>
    <p:sldId id="272" r:id="rId87"/>
    <p:sldId id="273" r:id="rId88"/>
    <p:sldId id="274" r:id="rId89"/>
    <p:sldId id="275" r:id="rId90"/>
    <p:sldId id="279" r:id="rId91"/>
    <p:sldId id="278" r:id="rId92"/>
    <p:sldId id="305" r:id="rId93"/>
    <p:sldId id="306" r:id="rId94"/>
    <p:sldId id="330" r:id="rId95"/>
    <p:sldId id="331" r:id="rId96"/>
    <p:sldId id="332" r:id="rId97"/>
    <p:sldId id="333" r:id="rId98"/>
    <p:sldId id="372" r:id="rId99"/>
    <p:sldId id="374" r:id="rId100"/>
    <p:sldId id="373" r:id="rId101"/>
    <p:sldId id="358" r:id="rId102"/>
    <p:sldId id="359" r:id="rId103"/>
    <p:sldId id="360" r:id="rId104"/>
    <p:sldId id="361" r:id="rId105"/>
    <p:sldId id="363" r:id="rId106"/>
    <p:sldId id="364" r:id="rId107"/>
    <p:sldId id="362" r:id="rId108"/>
    <p:sldId id="365" r:id="rId109"/>
    <p:sldId id="366" r:id="rId110"/>
    <p:sldId id="368" r:id="rId111"/>
    <p:sldId id="367" r:id="rId112"/>
    <p:sldId id="369" r:id="rId113"/>
    <p:sldId id="371" r:id="rId114"/>
    <p:sldId id="370" r:id="rId115"/>
    <p:sldId id="357" r:id="rId116"/>
  </p:sldIdLst>
  <p:sldSz cx="7315200" cy="5486400" type="B5JIS"/>
  <p:notesSz cx="6858000" cy="9144000"/>
  <p:defaultTextStyle>
    <a:defPPr>
      <a:defRPr lang="en-US"/>
    </a:defPPr>
    <a:lvl1pPr marL="0" algn="l" defTabSz="775777" rtl="0" eaLnBrk="1" latinLnBrk="0" hangingPunct="1">
      <a:defRPr sz="1500" kern="1200">
        <a:solidFill>
          <a:schemeClr val="tx1"/>
        </a:solidFill>
        <a:latin typeface="+mn-lt"/>
        <a:ea typeface="+mn-ea"/>
        <a:cs typeface="+mn-cs"/>
      </a:defRPr>
    </a:lvl1pPr>
    <a:lvl2pPr marL="387888" algn="l" defTabSz="775777" rtl="0" eaLnBrk="1" latinLnBrk="0" hangingPunct="1">
      <a:defRPr sz="1500" kern="1200">
        <a:solidFill>
          <a:schemeClr val="tx1"/>
        </a:solidFill>
        <a:latin typeface="+mn-lt"/>
        <a:ea typeface="+mn-ea"/>
        <a:cs typeface="+mn-cs"/>
      </a:defRPr>
    </a:lvl2pPr>
    <a:lvl3pPr marL="775777" algn="l" defTabSz="775777" rtl="0" eaLnBrk="1" latinLnBrk="0" hangingPunct="1">
      <a:defRPr sz="1500" kern="1200">
        <a:solidFill>
          <a:schemeClr val="tx1"/>
        </a:solidFill>
        <a:latin typeface="+mn-lt"/>
        <a:ea typeface="+mn-ea"/>
        <a:cs typeface="+mn-cs"/>
      </a:defRPr>
    </a:lvl3pPr>
    <a:lvl4pPr marL="1163665" algn="l" defTabSz="775777" rtl="0" eaLnBrk="1" latinLnBrk="0" hangingPunct="1">
      <a:defRPr sz="1500" kern="1200">
        <a:solidFill>
          <a:schemeClr val="tx1"/>
        </a:solidFill>
        <a:latin typeface="+mn-lt"/>
        <a:ea typeface="+mn-ea"/>
        <a:cs typeface="+mn-cs"/>
      </a:defRPr>
    </a:lvl4pPr>
    <a:lvl5pPr marL="1551554" algn="l" defTabSz="775777" rtl="0" eaLnBrk="1" latinLnBrk="0" hangingPunct="1">
      <a:defRPr sz="1500" kern="1200">
        <a:solidFill>
          <a:schemeClr val="tx1"/>
        </a:solidFill>
        <a:latin typeface="+mn-lt"/>
        <a:ea typeface="+mn-ea"/>
        <a:cs typeface="+mn-cs"/>
      </a:defRPr>
    </a:lvl5pPr>
    <a:lvl6pPr marL="1939442" algn="l" defTabSz="775777" rtl="0" eaLnBrk="1" latinLnBrk="0" hangingPunct="1">
      <a:defRPr sz="1500" kern="1200">
        <a:solidFill>
          <a:schemeClr val="tx1"/>
        </a:solidFill>
        <a:latin typeface="+mn-lt"/>
        <a:ea typeface="+mn-ea"/>
        <a:cs typeface="+mn-cs"/>
      </a:defRPr>
    </a:lvl6pPr>
    <a:lvl7pPr marL="2327331" algn="l" defTabSz="775777" rtl="0" eaLnBrk="1" latinLnBrk="0" hangingPunct="1">
      <a:defRPr sz="1500" kern="1200">
        <a:solidFill>
          <a:schemeClr val="tx1"/>
        </a:solidFill>
        <a:latin typeface="+mn-lt"/>
        <a:ea typeface="+mn-ea"/>
        <a:cs typeface="+mn-cs"/>
      </a:defRPr>
    </a:lvl7pPr>
    <a:lvl8pPr marL="2715219" algn="l" defTabSz="775777" rtl="0" eaLnBrk="1" latinLnBrk="0" hangingPunct="1">
      <a:defRPr sz="1500" kern="1200">
        <a:solidFill>
          <a:schemeClr val="tx1"/>
        </a:solidFill>
        <a:latin typeface="+mn-lt"/>
        <a:ea typeface="+mn-ea"/>
        <a:cs typeface="+mn-cs"/>
      </a:defRPr>
    </a:lvl8pPr>
    <a:lvl9pPr marL="3103108" algn="l" defTabSz="775777" rtl="0" eaLnBrk="1" latinLnBrk="0" hangingPunct="1">
      <a:defRPr sz="15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37" autoAdjust="0"/>
    <p:restoredTop sz="94059" autoAdjust="0"/>
  </p:normalViewPr>
  <p:slideViewPr>
    <p:cSldViewPr>
      <p:cViewPr varScale="1">
        <p:scale>
          <a:sx n="99" d="100"/>
          <a:sy n="99" d="100"/>
        </p:scale>
        <p:origin x="-1824" y="-77"/>
      </p:cViewPr>
      <p:guideLst>
        <p:guide orient="horz" pos="1728"/>
        <p:guide pos="2304"/>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92" d="100"/>
          <a:sy n="92" d="100"/>
        </p:scale>
        <p:origin x="-3780"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FE313F3-4922-4CF2-97C6-7529967DD271}" type="datetimeFigureOut">
              <a:rPr lang="en-US" smtClean="0"/>
              <a:pPr/>
              <a:t>9/24/2016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09D844-0871-42AB-B0EF-448E889ECE90}"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DF83E-7AE8-48A3-9786-3CD05B9A9A87}" type="datetimeFigureOut">
              <a:rPr lang="en-US" smtClean="0"/>
              <a:pPr/>
              <a:t>9/24/2016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C18CF9-6457-42BA-BD7B-01376070CA8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775777" rtl="0" eaLnBrk="1" latinLnBrk="0" hangingPunct="1">
      <a:defRPr sz="1000" kern="1200">
        <a:solidFill>
          <a:schemeClr val="tx1"/>
        </a:solidFill>
        <a:latin typeface="+mn-lt"/>
        <a:ea typeface="+mn-ea"/>
        <a:cs typeface="+mn-cs"/>
      </a:defRPr>
    </a:lvl1pPr>
    <a:lvl2pPr marL="387888" algn="l" defTabSz="775777" rtl="0" eaLnBrk="1" latinLnBrk="0" hangingPunct="1">
      <a:defRPr sz="1000" kern="1200">
        <a:solidFill>
          <a:schemeClr val="tx1"/>
        </a:solidFill>
        <a:latin typeface="+mn-lt"/>
        <a:ea typeface="+mn-ea"/>
        <a:cs typeface="+mn-cs"/>
      </a:defRPr>
    </a:lvl2pPr>
    <a:lvl3pPr marL="775777" algn="l" defTabSz="775777" rtl="0" eaLnBrk="1" latinLnBrk="0" hangingPunct="1">
      <a:defRPr sz="1000" kern="1200">
        <a:solidFill>
          <a:schemeClr val="tx1"/>
        </a:solidFill>
        <a:latin typeface="+mn-lt"/>
        <a:ea typeface="+mn-ea"/>
        <a:cs typeface="+mn-cs"/>
      </a:defRPr>
    </a:lvl3pPr>
    <a:lvl4pPr marL="1163665" algn="l" defTabSz="775777" rtl="0" eaLnBrk="1" latinLnBrk="0" hangingPunct="1">
      <a:defRPr sz="1000" kern="1200">
        <a:solidFill>
          <a:schemeClr val="tx1"/>
        </a:solidFill>
        <a:latin typeface="+mn-lt"/>
        <a:ea typeface="+mn-ea"/>
        <a:cs typeface="+mn-cs"/>
      </a:defRPr>
    </a:lvl4pPr>
    <a:lvl5pPr marL="1551554" algn="l" defTabSz="775777" rtl="0" eaLnBrk="1" latinLnBrk="0" hangingPunct="1">
      <a:defRPr sz="1000" kern="1200">
        <a:solidFill>
          <a:schemeClr val="tx1"/>
        </a:solidFill>
        <a:latin typeface="+mn-lt"/>
        <a:ea typeface="+mn-ea"/>
        <a:cs typeface="+mn-cs"/>
      </a:defRPr>
    </a:lvl5pPr>
    <a:lvl6pPr marL="1939442" algn="l" defTabSz="775777" rtl="0" eaLnBrk="1" latinLnBrk="0" hangingPunct="1">
      <a:defRPr sz="1000" kern="1200">
        <a:solidFill>
          <a:schemeClr val="tx1"/>
        </a:solidFill>
        <a:latin typeface="+mn-lt"/>
        <a:ea typeface="+mn-ea"/>
        <a:cs typeface="+mn-cs"/>
      </a:defRPr>
    </a:lvl6pPr>
    <a:lvl7pPr marL="2327331" algn="l" defTabSz="775777" rtl="0" eaLnBrk="1" latinLnBrk="0" hangingPunct="1">
      <a:defRPr sz="1000" kern="1200">
        <a:solidFill>
          <a:schemeClr val="tx1"/>
        </a:solidFill>
        <a:latin typeface="+mn-lt"/>
        <a:ea typeface="+mn-ea"/>
        <a:cs typeface="+mn-cs"/>
      </a:defRPr>
    </a:lvl7pPr>
    <a:lvl8pPr marL="2715219" algn="l" defTabSz="775777" rtl="0" eaLnBrk="1" latinLnBrk="0" hangingPunct="1">
      <a:defRPr sz="1000" kern="1200">
        <a:solidFill>
          <a:schemeClr val="tx1"/>
        </a:solidFill>
        <a:latin typeface="+mn-lt"/>
        <a:ea typeface="+mn-ea"/>
        <a:cs typeface="+mn-cs"/>
      </a:defRPr>
    </a:lvl8pPr>
    <a:lvl9pPr marL="3103108" algn="l" defTabSz="775777"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C18CF9-6457-42BA-BD7B-01376070CA88}" type="slidenum">
              <a:rPr lang="en-US" smtClean="0"/>
              <a:pPr/>
              <a:t>87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C18CF9-6457-42BA-BD7B-01376070CA88}" type="slidenum">
              <a:rPr lang="en-US" smtClean="0"/>
              <a:pPr/>
              <a:t>88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C18CF9-6457-42BA-BD7B-01376070CA88}" type="slidenum">
              <a:rPr lang="en-US" smtClean="0"/>
              <a:pPr/>
              <a:t>89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975360" y="3108960"/>
            <a:ext cx="5486400" cy="792480"/>
          </a:xfrm>
        </p:spPr>
        <p:txBody>
          <a:bodyPr anchor="t" anchorCtr="0"/>
          <a:lstStyle>
            <a:lvl1pPr algn="r">
              <a:defRPr sz="27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975360" y="4099560"/>
            <a:ext cx="5486400" cy="426720"/>
          </a:xfrm>
        </p:spPr>
        <p:txBody>
          <a:bodyPr/>
          <a:lstStyle>
            <a:lvl1pPr marL="0" indent="0" algn="r">
              <a:buNone/>
              <a:defRPr sz="1700">
                <a:solidFill>
                  <a:schemeClr val="tx2"/>
                </a:solidFill>
                <a:latin typeface="+mj-lt"/>
                <a:ea typeface="+mj-ea"/>
                <a:cs typeface="+mj-cs"/>
              </a:defRPr>
            </a:lvl1pPr>
            <a:lvl2pPr marL="387888" indent="0" algn="ctr">
              <a:buNone/>
            </a:lvl2pPr>
            <a:lvl3pPr marL="775777" indent="0" algn="ctr">
              <a:buNone/>
            </a:lvl3pPr>
            <a:lvl4pPr marL="1163665" indent="0" algn="ctr">
              <a:buNone/>
            </a:lvl4pPr>
            <a:lvl5pPr marL="1551554" indent="0" algn="ctr">
              <a:buNone/>
            </a:lvl5pPr>
            <a:lvl6pPr marL="1939442" indent="0" algn="ctr">
              <a:buNone/>
            </a:lvl6pPr>
            <a:lvl7pPr marL="2327331" indent="0" algn="ctr">
              <a:buNone/>
            </a:lvl7pPr>
            <a:lvl8pPr marL="2715219" indent="0" algn="ctr">
              <a:buNone/>
            </a:lvl8pPr>
            <a:lvl9pPr marL="3103108"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5120640" y="5084064"/>
            <a:ext cx="1828800" cy="292608"/>
          </a:xfrm>
          <a:prstGeom prst="rect">
            <a:avLst/>
          </a:prstGeom>
        </p:spPr>
        <p:txBody>
          <a:bodyPr/>
          <a:lstStyle>
            <a:lvl1pPr>
              <a:defRPr sz="1200"/>
            </a:lvl1pPr>
          </a:lstStyle>
          <a:p>
            <a:fld id="{1D8BD707-D9CF-40AE-B4C6-C98DA3205C09}" type="datetimeFigureOut">
              <a:rPr lang="en-US" smtClean="0"/>
              <a:pPr/>
              <a:t>9/24/2016</a:t>
            </a:fld>
            <a:endParaRPr lang="en-US"/>
          </a:p>
        </p:txBody>
      </p:sp>
      <p:sp>
        <p:nvSpPr>
          <p:cNvPr id="17" name="Footer Placeholder 16"/>
          <p:cNvSpPr>
            <a:spLocks noGrp="1"/>
          </p:cNvSpPr>
          <p:nvPr>
            <p:ph type="ftr" sz="quarter" idx="11"/>
          </p:nvPr>
        </p:nvSpPr>
        <p:spPr>
          <a:xfrm>
            <a:off x="2318918" y="5084064"/>
            <a:ext cx="2779776" cy="292608"/>
          </a:xfrm>
          <a:prstGeom prst="rect">
            <a:avLst/>
          </a:prstGeom>
        </p:spPr>
        <p:txBody>
          <a:bodyPr lIns="77578" tIns="38789" rIns="77578" bIns="38789"/>
          <a:lstStyle/>
          <a:p>
            <a:endParaRPr lang="en-US"/>
          </a:p>
        </p:txBody>
      </p:sp>
      <p:sp>
        <p:nvSpPr>
          <p:cNvPr id="29" name="Slide Number Placeholder 28"/>
          <p:cNvSpPr>
            <a:spLocks noGrp="1"/>
          </p:cNvSpPr>
          <p:nvPr>
            <p:ph type="sldNum" sz="quarter" idx="12"/>
          </p:nvPr>
        </p:nvSpPr>
        <p:spPr>
          <a:xfrm>
            <a:off x="972922" y="5084064"/>
            <a:ext cx="975360" cy="292608"/>
          </a:xfrm>
          <a:prstGeom prst="rect">
            <a:avLst/>
          </a:prstGeom>
        </p:spPr>
        <p:txBody>
          <a:bodyPr lIns="77578" tIns="38789" rIns="77578" bIns="38789"/>
          <a:lstStyle/>
          <a:p>
            <a:fld id="{B6F15528-21DE-4FAA-801E-634DDDAF4B2B}" type="slidenum">
              <a:rPr lang="en-US" smtClean="0"/>
              <a:pPr/>
              <a:t>‹#›</a:t>
            </a:fld>
            <a:endParaRPr lang="en-US"/>
          </a:p>
        </p:txBody>
      </p:sp>
      <p:sp>
        <p:nvSpPr>
          <p:cNvPr id="21" name="Rectangle 20"/>
          <p:cNvSpPr/>
          <p:nvPr/>
        </p:nvSpPr>
        <p:spPr>
          <a:xfrm>
            <a:off x="723900" y="2918460"/>
            <a:ext cx="5852160" cy="1024128"/>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33" name="Rectangle 32"/>
          <p:cNvSpPr/>
          <p:nvPr/>
        </p:nvSpPr>
        <p:spPr>
          <a:xfrm>
            <a:off x="731520" y="4038600"/>
            <a:ext cx="5852160" cy="54864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22" name="Rectangle 21"/>
          <p:cNvSpPr/>
          <p:nvPr/>
        </p:nvSpPr>
        <p:spPr>
          <a:xfrm>
            <a:off x="723900" y="2918460"/>
            <a:ext cx="182880" cy="1024128"/>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32" name="Rectangle 31"/>
          <p:cNvSpPr/>
          <p:nvPr/>
        </p:nvSpPr>
        <p:spPr>
          <a:xfrm>
            <a:off x="731520" y="4038600"/>
            <a:ext cx="182880" cy="54864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65760" y="975360"/>
            <a:ext cx="6583680" cy="3474720"/>
          </a:xfrm>
        </p:spPr>
        <p:txBody>
          <a:bodyPr/>
          <a:lstStyle>
            <a:lvl1pPr>
              <a:defRPr sz="1000">
                <a:latin typeface="Microsoft YaHei" pitchFamily="34" charset="-122"/>
                <a:ea typeface="Microsoft YaHei" pitchFamily="34" charset="-122"/>
              </a:defRPr>
            </a:lvl1pPr>
            <a:lvl2pPr>
              <a:defRPr sz="800">
                <a:latin typeface="Microsoft YaHei" pitchFamily="34" charset="-122"/>
                <a:ea typeface="Microsoft YaHei" pitchFamily="34" charset="-122"/>
              </a:defRPr>
            </a:lvl2pPr>
            <a:lvl3pPr>
              <a:buFont typeface="Wingdings" pitchFamily="2" charset="2"/>
              <a:buChar char="§"/>
              <a:defRPr sz="800">
                <a:latin typeface="Microsoft YaHei" pitchFamily="34" charset="-122"/>
                <a:ea typeface="Microsoft YaHei" pitchFamily="34" charset="-122"/>
              </a:defRPr>
            </a:lvl3pPr>
            <a:lvl4pPr>
              <a:defRPr>
                <a:latin typeface="Microsoft YaHei" pitchFamily="34" charset="-122"/>
                <a:ea typeface="Microsoft YaHei" pitchFamily="34" charset="-122"/>
              </a:defRPr>
            </a:lvl4pPr>
            <a:lvl5pPr>
              <a:defRPr>
                <a:latin typeface="Microsoft YaHei" pitchFamily="34" charset="-122"/>
                <a:ea typeface="Microsoft YaHei" pitchFamily="34" charset="-122"/>
              </a:defRPr>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endParaRPr lang="en-US" dirty="0" smtClean="0"/>
          </a:p>
        </p:txBody>
      </p:sp>
      <p:sp>
        <p:nvSpPr>
          <p:cNvPr id="10" name="Title 9"/>
          <p:cNvSpPr>
            <a:spLocks noGrp="1"/>
          </p:cNvSpPr>
          <p:nvPr>
            <p:ph type="title"/>
          </p:nvPr>
        </p:nvSpPr>
        <p:spPr/>
        <p:txBody>
          <a:bodyPr/>
          <a:lstStyle/>
          <a:p>
            <a:r>
              <a:rPr lang="en-US" smtClean="0"/>
              <a:t>Click to edit Master title style</a:t>
            </a:r>
            <a:endParaRPr lang="en-US"/>
          </a:p>
        </p:txBody>
      </p:sp>
      <p:sp>
        <p:nvSpPr>
          <p:cNvPr id="19" name="Content Placeholder 18"/>
          <p:cNvSpPr>
            <a:spLocks noGrp="1"/>
          </p:cNvSpPr>
          <p:nvPr>
            <p:ph sz="quarter" idx="10" hasCustomPrompt="1"/>
          </p:nvPr>
        </p:nvSpPr>
        <p:spPr>
          <a:xfrm>
            <a:off x="381000" y="4648200"/>
            <a:ext cx="6553200" cy="762000"/>
          </a:xfrm>
        </p:spPr>
        <p:txBody>
          <a:bodyPr>
            <a:normAutofit/>
          </a:bodyPr>
          <a:lstStyle>
            <a:lvl1pPr>
              <a:buNone/>
              <a:defRPr sz="600"/>
            </a:lvl1pPr>
            <a:lvl2pPr>
              <a:defRPr kumimoji="0" lang="en-US" sz="800" kern="1200" dirty="0">
                <a:solidFill>
                  <a:schemeClr val="tx2"/>
                </a:solidFill>
                <a:latin typeface="Microsoft YaHei" pitchFamily="34" charset="-122"/>
                <a:ea typeface="Microsoft YaHei" pitchFamily="34" charset="-122"/>
                <a:cs typeface="+mn-cs"/>
              </a:defRPr>
            </a:lvl2pPr>
            <a:lvl3pPr marL="0" indent="0">
              <a:defRPr/>
            </a:lvl3pPr>
            <a:lvl4pPr>
              <a:buNone/>
              <a:defRPr/>
            </a:lvl4pPr>
            <a:lvl5pPr marL="0" indent="0">
              <a:defRPr/>
            </a:lvl5pPr>
          </a:lstStyle>
          <a:p>
            <a:pPr marL="232733" lvl="0" indent="-232733" algn="l" rtl="0" eaLnBrk="1" latinLnBrk="0" hangingPunct="1">
              <a:spcBef>
                <a:spcPts val="424"/>
              </a:spcBef>
              <a:buClr>
                <a:schemeClr val="accent2"/>
              </a:buClr>
              <a:buSzPct val="76000"/>
              <a:buFont typeface="Wingdings 3"/>
              <a:buChar char=""/>
            </a:pPr>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6583680" cy="731520"/>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338667" y="4572000"/>
            <a:ext cx="6705600" cy="805688"/>
          </a:xfrm>
          <a:prstGeom prst="rect">
            <a:avLst/>
          </a:prstGeom>
        </p:spPr>
        <p:txBody>
          <a:bodyPr/>
          <a:lstStyle>
            <a:lvl1pPr>
              <a:defRPr sz="800"/>
            </a:lvl1pPr>
          </a:lstStyle>
          <a:p>
            <a:fld id="{1D8BD707-D9CF-40AE-B4C6-C98DA3205C09}" type="datetimeFigureOut">
              <a:rPr lang="en-US" smtClean="0"/>
              <a:pPr/>
              <a:t>9/24/2016</a:t>
            </a:fld>
            <a:endParaRPr lang="en-US" dirty="0"/>
          </a:p>
        </p:txBody>
      </p:sp>
      <p:sp>
        <p:nvSpPr>
          <p:cNvPr id="9" name="Content Placeholder 8"/>
          <p:cNvSpPr>
            <a:spLocks noGrp="1"/>
          </p:cNvSpPr>
          <p:nvPr>
            <p:ph sz="quarter" idx="1"/>
          </p:nvPr>
        </p:nvSpPr>
        <p:spPr>
          <a:xfrm>
            <a:off x="365761" y="975360"/>
            <a:ext cx="3233318" cy="352044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3705759" y="972922"/>
            <a:ext cx="3233318" cy="352287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59680" y="243840"/>
            <a:ext cx="2011680" cy="670560"/>
          </a:xfrm>
        </p:spPr>
        <p:txBody>
          <a:bodyPr anchor="b" anchorCtr="0">
            <a:noAutofit/>
          </a:bodyPr>
          <a:lstStyle>
            <a:lvl1pPr algn="l">
              <a:buNone/>
              <a:defRPr sz="17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059680" y="975361"/>
            <a:ext cx="2011680" cy="3596639"/>
          </a:xfrm>
        </p:spPr>
        <p:txBody>
          <a:bodyPr/>
          <a:lstStyle>
            <a:lvl1pPr marL="0" indent="0">
              <a:lnSpc>
                <a:spcPts val="1866"/>
              </a:lnSpc>
              <a:spcAft>
                <a:spcPts val="848"/>
              </a:spcAft>
              <a:buNone/>
              <a:defRPr sz="1400">
                <a:solidFill>
                  <a:schemeClr val="tx2"/>
                </a:solidFill>
              </a:defRPr>
            </a:lvl1pPr>
            <a:lvl2pPr>
              <a:buNone/>
              <a:defRPr sz="1000"/>
            </a:lvl2pPr>
            <a:lvl3pPr>
              <a:buNone/>
              <a:defRPr sz="800"/>
            </a:lvl3pPr>
            <a:lvl4pPr>
              <a:buNone/>
              <a:defRPr sz="800"/>
            </a:lvl4pPr>
            <a:lvl5pPr>
              <a:buNone/>
              <a:defRPr sz="8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338667" y="4572000"/>
            <a:ext cx="6705600" cy="805688"/>
          </a:xfrm>
          <a:prstGeom prst="rect">
            <a:avLst/>
          </a:prstGeom>
        </p:spPr>
        <p:txBody>
          <a:bodyPr/>
          <a:lstStyle>
            <a:lvl1pPr>
              <a:defRPr sz="800"/>
            </a:lvl1pPr>
          </a:lstStyle>
          <a:p>
            <a:fld id="{1D8BD707-D9CF-40AE-B4C6-C98DA3205C09}" type="datetimeFigureOut">
              <a:rPr lang="en-US" smtClean="0"/>
              <a:pPr/>
              <a:t>9/24/2016</a:t>
            </a:fld>
            <a:endParaRPr lang="en-US" dirty="0"/>
          </a:p>
        </p:txBody>
      </p:sp>
      <p:sp>
        <p:nvSpPr>
          <p:cNvPr id="8" name="Straight Connector 7"/>
          <p:cNvSpPr>
            <a:spLocks noChangeShapeType="1"/>
          </p:cNvSpPr>
          <p:nvPr/>
        </p:nvSpPr>
        <p:spPr bwMode="auto">
          <a:xfrm>
            <a:off x="381000" y="4572000"/>
            <a:ext cx="658368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77578" tIns="38789" rIns="77578" bIns="38789" anchor="t" compatLnSpc="1"/>
          <a:lstStyle/>
          <a:p>
            <a:endParaRPr kumimoji="0" lang="en-US"/>
          </a:p>
        </p:txBody>
      </p:sp>
      <p:sp>
        <p:nvSpPr>
          <p:cNvPr id="10" name="Straight Connector 9"/>
          <p:cNvSpPr>
            <a:spLocks noChangeShapeType="1"/>
          </p:cNvSpPr>
          <p:nvPr/>
        </p:nvSpPr>
        <p:spPr bwMode="auto">
          <a:xfrm rot="5400000" flipV="1">
            <a:off x="2784448" y="2403448"/>
            <a:ext cx="4326636" cy="10468"/>
          </a:xfrm>
          <a:prstGeom prst="line">
            <a:avLst/>
          </a:prstGeom>
          <a:noFill/>
          <a:ln w="9525" cap="flat" cmpd="sng" algn="ctr">
            <a:solidFill>
              <a:schemeClr val="accent2"/>
            </a:solidFill>
            <a:prstDash val="dash"/>
            <a:round/>
            <a:headEnd type="none" w="med" len="med"/>
            <a:tailEnd type="none" w="med" len="med"/>
          </a:ln>
          <a:effectLst/>
        </p:spPr>
        <p:txBody>
          <a:bodyPr vert="horz" wrap="square" lIns="77578" tIns="38789" rIns="77578" bIns="38789" anchor="t" compatLnSpc="1"/>
          <a:lstStyle/>
          <a:p>
            <a:endParaRPr kumimoji="0" lang="en-US" dirty="0"/>
          </a:p>
        </p:txBody>
      </p:sp>
      <p:sp>
        <p:nvSpPr>
          <p:cNvPr id="9" name="Isosceles Triangle 8"/>
          <p:cNvSpPr>
            <a:spLocks noChangeAspect="1"/>
          </p:cNvSpPr>
          <p:nvPr/>
        </p:nvSpPr>
        <p:spPr>
          <a:xfrm rot="5400000">
            <a:off x="200387" y="4600213"/>
            <a:ext cx="152679" cy="96252"/>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77578" tIns="38789" rIns="77578" bIns="38789" anchor="ctr"/>
          <a:lstStyle/>
          <a:p>
            <a:pPr algn="ctr" eaLnBrk="1" latinLnBrk="0" hangingPunct="1"/>
            <a:endParaRPr kumimoji="0" lang="en-US"/>
          </a:p>
        </p:txBody>
      </p:sp>
      <p:sp>
        <p:nvSpPr>
          <p:cNvPr id="12" name="Content Placeholder 11"/>
          <p:cNvSpPr>
            <a:spLocks noGrp="1"/>
          </p:cNvSpPr>
          <p:nvPr>
            <p:ph sz="quarter" idx="1"/>
          </p:nvPr>
        </p:nvSpPr>
        <p:spPr>
          <a:xfrm>
            <a:off x="243840" y="243840"/>
            <a:ext cx="4572000" cy="432816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365760" y="121920"/>
            <a:ext cx="6583680" cy="792480"/>
          </a:xfrm>
          <a:prstGeom prst="rect">
            <a:avLst/>
          </a:prstGeom>
        </p:spPr>
        <p:txBody>
          <a:bodyPr vert="horz" lIns="77578" tIns="38789" rIns="77578" bIns="38789" anchor="b" anchorCtr="0">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365760" y="975360"/>
            <a:ext cx="6583680" cy="3474720"/>
          </a:xfrm>
          <a:prstGeom prst="rect">
            <a:avLst/>
          </a:prstGeom>
        </p:spPr>
        <p:txBody>
          <a:bodyPr vert="horz" lIns="77578" tIns="38789" rIns="77578" bIns="38789">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28" name="Straight Connector 27"/>
          <p:cNvSpPr>
            <a:spLocks noChangeShapeType="1"/>
          </p:cNvSpPr>
          <p:nvPr/>
        </p:nvSpPr>
        <p:spPr bwMode="auto">
          <a:xfrm>
            <a:off x="338667" y="4511040"/>
            <a:ext cx="658368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77578" tIns="38789" rIns="77578" bIns="38789" anchor="t" compatLnSpc="1"/>
          <a:lstStyle/>
          <a:p>
            <a:endParaRPr kumimoji="0" lang="en-US"/>
          </a:p>
        </p:txBody>
      </p:sp>
      <p:sp>
        <p:nvSpPr>
          <p:cNvPr id="29" name="Straight Connector 28"/>
          <p:cNvSpPr>
            <a:spLocks noChangeShapeType="1"/>
          </p:cNvSpPr>
          <p:nvPr/>
        </p:nvSpPr>
        <p:spPr bwMode="auto">
          <a:xfrm>
            <a:off x="365760" y="914400"/>
            <a:ext cx="658368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77578" tIns="38789" rIns="77578" bIns="38789"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8" r:id="rId3"/>
    <p:sldLayoutId id="2147483692" r:id="rId4"/>
  </p:sldLayoutIdLst>
  <p:txStyles>
    <p:titleStyle>
      <a:lvl1pPr algn="l" rtl="0" eaLnBrk="1" latinLnBrk="0" hangingPunct="1">
        <a:spcBef>
          <a:spcPct val="0"/>
        </a:spcBef>
        <a:buNone/>
        <a:defRPr kumimoji="0" sz="2700" kern="1200">
          <a:solidFill>
            <a:schemeClr val="tx2"/>
          </a:solidFill>
          <a:latin typeface="+mj-lt"/>
          <a:ea typeface="+mj-ea"/>
          <a:cs typeface="+mj-cs"/>
        </a:defRPr>
      </a:lvl1pPr>
    </p:titleStyle>
    <p:bodyStyle>
      <a:lvl1pPr marL="232733" indent="-232733" algn="l" rtl="0" eaLnBrk="1" latinLnBrk="0" hangingPunct="1">
        <a:spcBef>
          <a:spcPts val="509"/>
        </a:spcBef>
        <a:buClr>
          <a:schemeClr val="accent1"/>
        </a:buClr>
        <a:buSzPct val="76000"/>
        <a:buFont typeface="Wingdings 3"/>
        <a:buChar char=""/>
        <a:defRPr kumimoji="0" sz="1600" kern="1200">
          <a:solidFill>
            <a:schemeClr val="tx1"/>
          </a:solidFill>
          <a:latin typeface="+mn-lt"/>
          <a:ea typeface="+mn-ea"/>
          <a:cs typeface="+mn-cs"/>
        </a:defRPr>
      </a:lvl1pPr>
      <a:lvl2pPr marL="465466" indent="-232733" algn="l" rtl="0" eaLnBrk="1" latinLnBrk="0" hangingPunct="1">
        <a:spcBef>
          <a:spcPts val="424"/>
        </a:spcBef>
        <a:buClr>
          <a:schemeClr val="accent2"/>
        </a:buClr>
        <a:buSzPct val="76000"/>
        <a:buFont typeface="Wingdings 3"/>
        <a:buChar char=""/>
        <a:defRPr kumimoji="0" sz="1400" kern="1200">
          <a:solidFill>
            <a:schemeClr val="tx2"/>
          </a:solidFill>
          <a:latin typeface="+mn-lt"/>
          <a:ea typeface="+mn-ea"/>
          <a:cs typeface="+mn-cs"/>
        </a:defRPr>
      </a:lvl2pPr>
      <a:lvl3pPr marL="698199" indent="-193944" algn="l" rtl="0" eaLnBrk="1" latinLnBrk="0" hangingPunct="1">
        <a:spcBef>
          <a:spcPts val="424"/>
        </a:spcBef>
        <a:buClr>
          <a:schemeClr val="bg1">
            <a:shade val="50000"/>
          </a:schemeClr>
        </a:buClr>
        <a:buSzPct val="76000"/>
        <a:buFont typeface="Wingdings 3"/>
        <a:buChar char=""/>
        <a:defRPr kumimoji="0" sz="1200" kern="1200">
          <a:solidFill>
            <a:schemeClr val="tx1"/>
          </a:solidFill>
          <a:latin typeface="+mn-lt"/>
          <a:ea typeface="+mn-ea"/>
          <a:cs typeface="+mn-cs"/>
        </a:defRPr>
      </a:lvl3pPr>
      <a:lvl4pPr marL="930932" indent="-193944" algn="l" rtl="0" eaLnBrk="1" latinLnBrk="0" hangingPunct="1">
        <a:spcBef>
          <a:spcPts val="339"/>
        </a:spcBef>
        <a:buClr>
          <a:schemeClr val="accent2">
            <a:shade val="75000"/>
          </a:schemeClr>
        </a:buClr>
        <a:buSzPct val="70000"/>
        <a:buFont typeface="Wingdings"/>
        <a:buChar char=""/>
        <a:defRPr kumimoji="0" sz="1000" kern="1200">
          <a:solidFill>
            <a:schemeClr val="tx1"/>
          </a:solidFill>
          <a:latin typeface="+mn-lt"/>
          <a:ea typeface="+mn-ea"/>
          <a:cs typeface="+mn-cs"/>
        </a:defRPr>
      </a:lvl4pPr>
      <a:lvl5pPr marL="1163665" indent="-193944" algn="l" rtl="0" eaLnBrk="1" latinLnBrk="0" hangingPunct="1">
        <a:spcBef>
          <a:spcPts val="255"/>
        </a:spcBef>
        <a:buClr>
          <a:schemeClr val="accent2"/>
        </a:buClr>
        <a:buSzPct val="70000"/>
        <a:buFont typeface="Wingdings"/>
        <a:buChar char=""/>
        <a:defRPr kumimoji="0" sz="800" kern="1200">
          <a:solidFill>
            <a:schemeClr val="tx1"/>
          </a:solidFill>
          <a:latin typeface="+mn-lt"/>
          <a:ea typeface="+mn-ea"/>
          <a:cs typeface="+mn-cs"/>
        </a:defRPr>
      </a:lvl5pPr>
      <a:lvl6pPr marL="1396399" indent="-155155" algn="l" rtl="0" eaLnBrk="1" latinLnBrk="0" hangingPunct="1">
        <a:spcBef>
          <a:spcPts val="255"/>
        </a:spcBef>
        <a:buClr>
          <a:srgbClr val="9FB8CD">
            <a:shade val="75000"/>
          </a:srgbClr>
        </a:buClr>
        <a:buSzPct val="75000"/>
        <a:buFont typeface="Wingdings 3"/>
        <a:buChar char=""/>
        <a:defRPr kumimoji="0" lang="en-US" sz="1400" kern="1200" smtClean="0">
          <a:solidFill>
            <a:schemeClr val="tx1"/>
          </a:solidFill>
          <a:latin typeface="+mn-lt"/>
          <a:ea typeface="+mn-ea"/>
          <a:cs typeface="+mn-cs"/>
        </a:defRPr>
      </a:lvl6pPr>
      <a:lvl7pPr marL="1551554" indent="-155155" algn="l" rtl="0" eaLnBrk="1" latinLnBrk="0" hangingPunct="1">
        <a:spcBef>
          <a:spcPts val="255"/>
        </a:spcBef>
        <a:buClr>
          <a:srgbClr val="727CA3">
            <a:shade val="75000"/>
          </a:srgbClr>
        </a:buClr>
        <a:buSzPct val="75000"/>
        <a:buFont typeface="Wingdings 3"/>
        <a:buChar char=""/>
        <a:defRPr kumimoji="0" lang="en-US" sz="1200" kern="1200" smtClean="0">
          <a:solidFill>
            <a:schemeClr val="tx1"/>
          </a:solidFill>
          <a:latin typeface="+mn-lt"/>
          <a:ea typeface="+mn-ea"/>
          <a:cs typeface="+mn-cs"/>
        </a:defRPr>
      </a:lvl7pPr>
      <a:lvl8pPr marL="1706709" indent="-155155" algn="l" rtl="0" eaLnBrk="1" latinLnBrk="0" hangingPunct="1">
        <a:spcBef>
          <a:spcPts val="255"/>
        </a:spcBef>
        <a:buClr>
          <a:prstClr val="white">
            <a:shade val="50000"/>
          </a:prstClr>
        </a:buClr>
        <a:buSzPct val="75000"/>
        <a:buFont typeface="Wingdings 3"/>
        <a:buChar char=""/>
        <a:defRPr kumimoji="0" lang="en-US" sz="1200" kern="1200" smtClean="0">
          <a:solidFill>
            <a:schemeClr val="tx1"/>
          </a:solidFill>
          <a:latin typeface="+mn-lt"/>
          <a:ea typeface="+mn-ea"/>
          <a:cs typeface="+mn-cs"/>
        </a:defRPr>
      </a:lvl8pPr>
      <a:lvl9pPr marL="1861865" indent="-155155" algn="l" rtl="0" eaLnBrk="1" latinLnBrk="0" hangingPunct="1">
        <a:spcBef>
          <a:spcPts val="255"/>
        </a:spcBef>
        <a:buClr>
          <a:srgbClr val="9FB8CD"/>
        </a:buClr>
        <a:buSzPct val="75000"/>
        <a:buFont typeface="Wingdings 3"/>
        <a:buChar char=""/>
        <a:defRPr kumimoji="0" lang="en-US" sz="10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87888" algn="l" rtl="0" eaLnBrk="1" latinLnBrk="0" hangingPunct="1">
        <a:defRPr kumimoji="0" kern="1200">
          <a:solidFill>
            <a:schemeClr val="tx1"/>
          </a:solidFill>
          <a:latin typeface="+mn-lt"/>
          <a:ea typeface="+mn-ea"/>
          <a:cs typeface="+mn-cs"/>
        </a:defRPr>
      </a:lvl2pPr>
      <a:lvl3pPr marL="775777" algn="l" rtl="0" eaLnBrk="1" latinLnBrk="0" hangingPunct="1">
        <a:defRPr kumimoji="0" kern="1200">
          <a:solidFill>
            <a:schemeClr val="tx1"/>
          </a:solidFill>
          <a:latin typeface="+mn-lt"/>
          <a:ea typeface="+mn-ea"/>
          <a:cs typeface="+mn-cs"/>
        </a:defRPr>
      </a:lvl3pPr>
      <a:lvl4pPr marL="1163665" algn="l" rtl="0" eaLnBrk="1" latinLnBrk="0" hangingPunct="1">
        <a:defRPr kumimoji="0" kern="1200">
          <a:solidFill>
            <a:schemeClr val="tx1"/>
          </a:solidFill>
          <a:latin typeface="+mn-lt"/>
          <a:ea typeface="+mn-ea"/>
          <a:cs typeface="+mn-cs"/>
        </a:defRPr>
      </a:lvl4pPr>
      <a:lvl5pPr marL="1551554" algn="l" rtl="0" eaLnBrk="1" latinLnBrk="0" hangingPunct="1">
        <a:defRPr kumimoji="0" kern="1200">
          <a:solidFill>
            <a:schemeClr val="tx1"/>
          </a:solidFill>
          <a:latin typeface="+mn-lt"/>
          <a:ea typeface="+mn-ea"/>
          <a:cs typeface="+mn-cs"/>
        </a:defRPr>
      </a:lvl5pPr>
      <a:lvl6pPr marL="1939442" algn="l" rtl="0" eaLnBrk="1" latinLnBrk="0" hangingPunct="1">
        <a:defRPr kumimoji="0" kern="1200">
          <a:solidFill>
            <a:schemeClr val="tx1"/>
          </a:solidFill>
          <a:latin typeface="+mn-lt"/>
          <a:ea typeface="+mn-ea"/>
          <a:cs typeface="+mn-cs"/>
        </a:defRPr>
      </a:lvl6pPr>
      <a:lvl7pPr marL="2327331" algn="l" rtl="0" eaLnBrk="1" latinLnBrk="0" hangingPunct="1">
        <a:defRPr kumimoji="0" kern="1200">
          <a:solidFill>
            <a:schemeClr val="tx1"/>
          </a:solidFill>
          <a:latin typeface="+mn-lt"/>
          <a:ea typeface="+mn-ea"/>
          <a:cs typeface="+mn-cs"/>
        </a:defRPr>
      </a:lvl7pPr>
      <a:lvl8pPr marL="2715219" algn="l" rtl="0" eaLnBrk="1" latinLnBrk="0" hangingPunct="1">
        <a:defRPr kumimoji="0" kern="1200">
          <a:solidFill>
            <a:schemeClr val="tx1"/>
          </a:solidFill>
          <a:latin typeface="+mn-lt"/>
          <a:ea typeface="+mn-ea"/>
          <a:cs typeface="+mn-cs"/>
        </a:defRPr>
      </a:lvl8pPr>
      <a:lvl9pPr marL="310310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deeplearning.net/tutorial/dA.html" TargetMode="External"/><Relationship Id="rId7" Type="http://schemas.openxmlformats.org/officeDocument/2006/relationships/image" Target="../media/image30.png"/><Relationship Id="rId2" Type="http://schemas.openxmlformats.org/officeDocument/2006/relationships/hyperlink" Target="http://cs.stanford.edu/~quocle/tutorial2.pdf"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0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blog.csdn.net/zouxy09/article/details/8537620" TargetMode="Externa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0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hyperlink" Target="http://www.slideshare.net/AndresMendezVazquez/07-machine-learning-expectation-maximization?qid=a8279b40-c4ca-435b-9a76-71ae32f05f72&amp;v=&amp;b=&amp;from_search=4"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hyperlink" Target="http://www.slideshare.net/AndresMendezVazquez/07-machine-learning-expectation-maximization?qid=a8279b40-c4ca-435b-9a76-71ae32f05f72&amp;v=&amp;b=&amp;from_search=4"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hyperlink" Target="http://www.slideshare.net/AndresMendezVazquez/07-machine-learning-expectation-maximization?qid=a8279b40-c4ca-435b-9a76-71ae32f05f72&amp;v=&amp;b=&amp;from_search=4"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www.slideshare.net/AndresMendezVazquez/07-machine-learning-expectation-maximization?qid=a8279b40-c4ca-435b-9a76-71ae32f05f72&amp;v=&amp;b=&amp;from_search=4"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www.slideshare.net/AndresMendezVazquez/07-machine-learning-expectation-maximization?qid=a8279b40-c4ca-435b-9a76-71ae32f05f72&amp;v=&amp;b=&amp;from_search=4"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www.slideshare.net/AndresMendezVazquez/07-machine-learning-expectation-maximization?qid=a8279b40-c4ca-435b-9a76-71ae32f05f72&amp;v=&amp;b=&amp;from_search=4"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hyperlink" Target="http://www.slideshare.net/AndresMendezVazquez/07-machine-learning-expectation-maximization?qid=a8279b40-c4ca-435b-9a76-71ae32f05f72&amp;v=&amp;b=&amp;from_search=4"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hyperlink" Target="http://www.slideshare.net/AndresMendezVazquez/07-machine-learning-expectation-maximization?qid=a8279b40-c4ca-435b-9a76-71ae32f05f72&amp;v=&amp;b=&amp;from_search=4"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hyperlink" Target="http://www.slideshare.net/AndresMendezVazquez/07-machine-learning-expectation-maximization?qid=a8279b40-c4ca-435b-9a76-71ae32f05f72&amp;v=&amp;b=&amp;from_search=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piotrmirowski.files.wordpress.com/2014/08/piotrmirowski_ciunconf_2014_reviewautoencoders.pptx"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hyperlink" Target="http://www.slideshare.net/AndresMendezVazquez/07-machine-learning-expectation-maximization?qid=a8279b40-c4ca-435b-9a76-71ae32f05f72&amp;v=&amp;b=&amp;from_search=4"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hyperlink" Target="http://www.slideshare.net/AndresMendezVazquez/07-machine-learning-expectation-maximization?qid=a8279b40-c4ca-435b-9a76-71ae32f05f72&amp;v=&amp;b=&amp;from_search=4" TargetMode="Externa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1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hyperlink" Target="http://www.slideshare.net/AndresMendezVazquez/07-machine-learning-expectation-maximization?qid=a8279b40-c4ca-435b-9a76-71ae32f05f72&amp;v=&amp;b=&amp;from_search=4"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http://www.slideshare.net/AndresMendezVazquez/07-machine-learning-expectation-maximization?qid=a8279b40-c4ca-435b-9a76-71ae32f05f72&amp;v=&amp;b=&amp;from_search=4" TargetMode="External"/><Relationship Id="rId1" Type="http://schemas.openxmlformats.org/officeDocument/2006/relationships/slideLayout" Target="../slideLayouts/slideLayout2.xml"/><Relationship Id="rId5" Type="http://schemas.openxmlformats.org/officeDocument/2006/relationships/image" Target="../media/image193.png"/><Relationship Id="rId4" Type="http://schemas.openxmlformats.org/officeDocument/2006/relationships/image" Target="../media/image192.png"/></Relationships>
</file>

<file path=ppt/slides/_rels/slide11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hyperlink" Target="http://www.slideshare.net/AndresMendezVazquez/07-machine-learning-expectation-maximization?qid=a8279b40-c4ca-435b-9a76-71ae32f05f72&amp;v=&amp;b=&amp;from_search=4"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ww.slideshare.net/TJTorres1/unsupervised-computer-vision-the-current-state-of-the-art?qid=f9baa172-7443-482f-8692-1c89c51c7424&amp;v=&amp;b=&amp;from_search=4"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www.slideshare.net/ktoshik/deep-learning-tutorial-part-1-ruslan-salakhutdinov?qid=a22f8959-b550-4f4b-850b-d9aa9940a663&amp;v=&amp;b=&amp;from_search=9" TargetMode="Externa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blog.csdn.net/mytestmy/article/details/9150213"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blog.csdn.net/mytestmy/article/details/9150213"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blog.csdn.net/mytestmy/article/details/9150213"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blog.csdn.net/mytestmy/article/details/9150213"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blog.csdn.net/mytestmy/article/details/9150213"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blog.csdn.net/itplus/article/details/9079973" TargetMode="External"/><Relationship Id="rId7" Type="http://schemas.openxmlformats.org/officeDocument/2006/relationships/image" Target="../media/image47.png"/><Relationship Id="rId2" Type="http://schemas.openxmlformats.org/officeDocument/2006/relationships/hyperlink" Target="http://blog.csdn.net/itplus/article/details/19168937"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prezi.com/rfd9w-xs4k-q/a-real-time-sensory-fusion-model-using-a-restricted-boltzmann-machine-with-spiking-neuron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tuicool.com/articles/fqEf6f" TargetMode="External"/><Relationship Id="rId2" Type="http://schemas.openxmlformats.org/officeDocument/2006/relationships/hyperlink" Target="http://www.cnblogs.com/tornadomeet/archive/2013/03/26/2982694.html" TargetMode="Externa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hyperlink" Target="http://www.mit.edu/~ilkery/papers/GibbsSampling.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hyperlink" Target="http://blog.csdn.net/itplus/article/details/19168989" TargetMode="Externa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blog.csdn.net/itplus/article/details/19168989"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blog.csdn.net/richard2357/article/details/23184999"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classroom.udacity.com/courses/ud730/lessons/6370362152/concepts/63798118270923"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ki.tu-berlin.de/fileadmin/fg135/publikationen/Hebbo_2013_CDB.pdf" TargetMode="Externa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quora.com/What-should-I-do-to-convert-real-feature-vector-into-a-binary-feature-vector-to-provide-as-input-to-Restricted-Boltzmann-Machines-RBM" TargetMode="External"/><Relationship Id="rId2" Type="http://schemas.openxmlformats.org/officeDocument/2006/relationships/hyperlink" Target="http://eric-yuan.me/rbm/" TargetMode="Externa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cs.toronto.edu/~hinton/absps/fastnc.pdf" TargetMode="External"/><Relationship Id="rId2" Type="http://schemas.openxmlformats.org/officeDocument/2006/relationships/hyperlink" Target="http://blog.csdn.net/huangbo10/article/details/23091083" TargetMode="Externa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hyperlink" Target="http://deeplearning4j.org/deepbeliefnetwork.html" TargetMode="External"/><Relationship Id="rId2" Type="http://schemas.openxmlformats.org/officeDocument/2006/relationships/hyperlink" Target="http://blog.csdn.net/wang_yi_wen/article/details/18008771"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cnblogs.com/lancelod/p/3867904.html?utm_source=tuicool&amp;utm_medium=referral" TargetMode="External"/><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blog.csdn.net/overstack/article/details/9070781"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blog.csdn.net/wang_yi_wen/article/details/18008771"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www.cs.ubc.ca/~murphyk/Bayes/bnintro.html"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github.com/dophist/kaldi-lstm" TargetMode="Externa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2" Type="http://schemas.openxmlformats.org/officeDocument/2006/relationships/hyperlink" Target="http://iamtrask.github.io/2015/11/15/anyone-can-code-lstm/"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blog.csdn.net/a635661820/article/details/45390671" TargetMode="Externa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blog.csdn.net/a635661820/article/details/45390671"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blog.csdn.net/a635661820/article/details/45390671" TargetMode="External"/><Relationship Id="rId2" Type="http://schemas.openxmlformats.org/officeDocument/2006/relationships/hyperlink" Target="https://www.zhihu.com/question/29411132" TargetMode="External"/><Relationship Id="rId1" Type="http://schemas.openxmlformats.org/officeDocument/2006/relationships/slideLayout" Target="../slideLayouts/slideLayout2.xml"/><Relationship Id="rId4" Type="http://schemas.openxmlformats.org/officeDocument/2006/relationships/hyperlink" Target="https://www.pdx.edu/sites/www.pdx.edu.sysc/files/Jaeger_TrainingRNNsTutorial.2005.pdf"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www.cnblogs.com/jinxulin/p/3511298.html" TargetMode="Externa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www.infoq.com/cn/articles/atari-reinforcement-learning" TargetMode="Externa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www.cnblogs.com/geniferology/p/what_is_reinforcement_learning.html" TargetMode="Externa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www.cnblogs.com/geniferology/p/what_is_reinforcement_learning.html" TargetMode="Externa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www.cnblogs.com/geniferology/p/what_is_reinforcement_learning.html" TargetMode="Externa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9.xml.rels><?xml version="1.0" encoding="UTF-8" standalone="yes"?>
<Relationships xmlns="http://schemas.openxmlformats.org/package/2006/relationships"><Relationship Id="rId2" Type="http://schemas.openxmlformats.org/officeDocument/2006/relationships/hyperlink" Target="http://blog.csdn.net/itplus/article/details/936191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hyperlink" Target="http://www.slideshare.net/danieljohnlewis/piotr-mirowski-review-autoencoders-deep-learning-ciuuk14?qid=f9baa172-7443-482f-8692-1c89c51c7424&amp;v=&amp;b=&amp;from_search=6" TargetMode="Externa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hyperlink" Target="http://www.slideshare.net/AmgadMuhammad/unsupervised-feature-learning" TargetMode="Externa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hyperlink" Target="http://tnnf.readthedocs.org/en/latest/HOWTO_SimpleAutoEncoder.html" TargetMode="External"/><Relationship Id="rId10" Type="http://schemas.openxmlformats.org/officeDocument/2006/relationships/image" Target="../media/image19.png"/><Relationship Id="rId4" Type="http://schemas.openxmlformats.org/officeDocument/2006/relationships/hyperlink" Target="http://www.slideshare.net/billlangjun/simple-introduction-to-autoencoder" TargetMode="External"/><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2" Type="http://schemas.openxmlformats.org/officeDocument/2006/relationships/hyperlink" Target="https://www.zhihu.com/question/41775291"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www.zhihu.com/question/41775291"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hyperlink" Target="http://www.cnblogs.com/jinxulin/p/3517377.html" TargetMode="Externa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7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77.xml.rels><?xml version="1.0" encoding="UTF-8" standalone="yes"?>
<Relationships xmlns="http://schemas.openxmlformats.org/package/2006/relationships"><Relationship Id="rId3" Type="http://schemas.openxmlformats.org/officeDocument/2006/relationships/hyperlink" Target="http://wanghaitao8118.blog.163.com/blog/static/13986977220153811210319/" TargetMode="External"/><Relationship Id="rId2" Type="http://schemas.openxmlformats.org/officeDocument/2006/relationships/hyperlink" Target="http://www.infoq.com/cn/articles/atari-reinforcement-learning" TargetMode="Externa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78.xml.rels><?xml version="1.0" encoding="UTF-8" standalone="yes"?>
<Relationships xmlns="http://schemas.openxmlformats.org/package/2006/relationships"><Relationship Id="rId2" Type="http://schemas.openxmlformats.org/officeDocument/2006/relationships/hyperlink" Target="http://dataunion.org/23311.html"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colah.github.io/posts/2014-03-NN-Manifolds-Topology/"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slideshare.net/ktoshik/deep-learning-tutorial-part-1-ruslan-salakhutdinov?qid=a22f8959-b550-4f4b-850b-d9aa9940a663&amp;v=&amp;b=&amp;from_search=9"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yann.lecun.com/exdb/publis/pdf/lecun-98b.pdf"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www.slideshare.net/billlangjun/simple-introduction-to-autoencoder"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neuralnetworksanddeeplearning.com/index.html" TargetMode="External"/><Relationship Id="rId7" Type="http://schemas.openxmlformats.org/officeDocument/2006/relationships/image" Target="../media/image130.png"/><Relationship Id="rId2" Type="http://schemas.openxmlformats.org/officeDocument/2006/relationships/hyperlink" Target="http://neuralnetworksanddeeplearning.com/chap4.html" TargetMode="Externa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84.xml.rels><?xml version="1.0" encoding="UTF-8" standalone="yes"?>
<Relationships xmlns="http://schemas.openxmlformats.org/package/2006/relationships"><Relationship Id="rId3" Type="http://schemas.openxmlformats.org/officeDocument/2006/relationships/hyperlink" Target="http://neuralnetworksanddeeplearning.com/index.html" TargetMode="External"/><Relationship Id="rId7" Type="http://schemas.openxmlformats.org/officeDocument/2006/relationships/image" Target="../media/image134.png"/><Relationship Id="rId2" Type="http://schemas.openxmlformats.org/officeDocument/2006/relationships/hyperlink" Target="http://neuralnetworksanddeeplearning.com/chap4.html" TargetMode="Externa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8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hyperlink" Target="http://www.slideshare.net/mizoka/lecture-2-soc-brain-as-something?qid=308deccb-b3f3-4a99-8849-5b1c5b9fac27&amp;v=&amp;b=&amp;from_search=1" TargetMode="External"/><Relationship Id="rId7" Type="http://schemas.openxmlformats.org/officeDocument/2006/relationships/hyperlink" Target="https://www.zhihu.com/question/23226531" TargetMode="External"/><Relationship Id="rId2" Type="http://schemas.openxmlformats.org/officeDocument/2006/relationships/hyperlink" Target="file:///\\www.zhihu.com\people\7c57858c89be08c6b14ce0d1ed3fa79f" TargetMode="External"/><Relationship Id="rId1" Type="http://schemas.openxmlformats.org/officeDocument/2006/relationships/slideLayout" Target="../slideLayouts/slideLayout2.xml"/><Relationship Id="rId6" Type="http://schemas.openxmlformats.org/officeDocument/2006/relationships/hyperlink" Target="https://www.zhihu.com/question/20319225/answer/24502544" TargetMode="External"/><Relationship Id="rId5" Type="http://schemas.openxmlformats.org/officeDocument/2006/relationships/hyperlink" Target="https://www.zhihu.com/question/20992022" TargetMode="External"/><Relationship Id="rId10" Type="http://schemas.openxmlformats.org/officeDocument/2006/relationships/image" Target="../media/image138.png"/><Relationship Id="rId4" Type="http://schemas.openxmlformats.org/officeDocument/2006/relationships/hyperlink" Target="http://www.slideshare.net/PantelisSopasakis/nonlinear-observer-design?qid=308deccb-b3f3-4a99-8849-5b1c5b9fac27&amp;v=&amp;b=&amp;from_search=14" TargetMode="External"/><Relationship Id="rId9" Type="http://schemas.openxmlformats.org/officeDocument/2006/relationships/image" Target="../media/image137.png"/></Relationships>
</file>

<file path=ppt/slides/_rels/slide87.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hyperlink" Target="https://www.zhihu.com/question/20992022" TargetMode="External"/><Relationship Id="rId7" Type="http://schemas.openxmlformats.org/officeDocument/2006/relationships/image" Target="../media/image14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cnblogs.com/happylion/p/4209570.html"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www.slideshare.net/SessionsEvents/animashree-anandkumar-electrical-engineering-and-cs-dept-uc-irvine-at-mlconf-sf-111315?qid=efb4f8b8-751f-44df-a94b-25b3c6dd3678&amp;v=&amp;b=&amp;from_search=4" TargetMode="External"/><Relationship Id="rId2" Type="http://schemas.openxmlformats.org/officeDocument/2006/relationships/hyperlink" Target="http://arxiv.org/abs/1509.05009"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hyperlink" Target="http://blog.csdn.net/niuwei22007/article/details/47399913" TargetMode="Externa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9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blog.jobbole.com/86604/" TargetMode="Externa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3.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png"/><Relationship Id="rId3" Type="http://schemas.openxmlformats.org/officeDocument/2006/relationships/hyperlink" Target="http://www.guokr.com/article/50264/" TargetMode="External"/><Relationship Id="rId7" Type="http://schemas.openxmlformats.org/officeDocument/2006/relationships/image" Target="../media/image153.png"/><Relationship Id="rId12" Type="http://schemas.openxmlformats.org/officeDocument/2006/relationships/image" Target="../media/image158.png"/><Relationship Id="rId2" Type="http://schemas.openxmlformats.org/officeDocument/2006/relationships/hyperlink" Target="http://betterexplained.com/articles/an-intuitive-guide-to-exponential-functions-e/" TargetMode="External"/><Relationship Id="rId16"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5" Type="http://schemas.openxmlformats.org/officeDocument/2006/relationships/image" Target="../media/image161.pn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 Id="rId14" Type="http://schemas.openxmlformats.org/officeDocument/2006/relationships/image" Target="../media/image160.png"/></Relationships>
</file>

<file path=ppt/slides/_rels/slide94.xml.rels><?xml version="1.0" encoding="UTF-8" standalone="yes"?>
<Relationships xmlns="http://schemas.openxmlformats.org/package/2006/relationships"><Relationship Id="rId3" Type="http://schemas.openxmlformats.org/officeDocument/2006/relationships/hyperlink" Target="http://www.bzarg.com/p/how-a-kalman-filter-works-in-pictures/" TargetMode="External"/><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hyperlink" Target="http://www.bzarg.com/p/how-a-kalman-filter-works-in-pictures/" TargetMode="Externa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96.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97.xml.rels><?xml version="1.0" encoding="UTF-8" standalone="yes"?>
<Relationships xmlns="http://schemas.openxmlformats.org/package/2006/relationships"><Relationship Id="rId2" Type="http://schemas.openxmlformats.org/officeDocument/2006/relationships/hyperlink" Target="http://blog.csdn.net/zouxy09/article/details/8537620"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hyperlink" Target="http://blog.csdn.net/zouxy09/article/details/8537620"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blog.csdn.net/zouxy09/article/details/853762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zh-CN" dirty="0" smtClean="0"/>
              <a:t>Deep Learning for ME</a:t>
            </a:r>
            <a:endParaRPr lang="en-US" dirty="0"/>
          </a:p>
        </p:txBody>
      </p:sp>
      <p:sp>
        <p:nvSpPr>
          <p:cNvPr id="3" name="Subtitle 2"/>
          <p:cNvSpPr>
            <a:spLocks noGrp="1"/>
          </p:cNvSpPr>
          <p:nvPr>
            <p:ph type="subTitle" idx="1"/>
          </p:nvPr>
        </p:nvSpPr>
        <p:spPr/>
        <p:txBody>
          <a:bodyPr/>
          <a:lstStyle/>
          <a:p>
            <a:r>
              <a:rPr lang="en-US" dirty="0" err="1" smtClean="0"/>
              <a:t>Huichao</a:t>
            </a:r>
            <a:r>
              <a:rPr lang="en-US" dirty="0" smtClean="0"/>
              <a:t> Zhao</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err="1" smtClean="0"/>
              <a:t>Eg</a:t>
            </a:r>
            <a:r>
              <a:rPr lang="en-US" dirty="0" smtClean="0"/>
              <a:t>:</a:t>
            </a:r>
          </a:p>
          <a:p>
            <a:pPr lvl="1"/>
            <a:r>
              <a:rPr lang="en-US" sz="600" dirty="0" smtClean="0"/>
              <a:t>Upon visualization, I notice is that the value of the second dimension is approximately twice as much as that of the first dimension. Given this observation, we can send only the first dimension of every data point to the cloud. Then at the cloud, we can compute the value of the second dimension by doubling the value of the first dimension. This requires some computation, and the compression is </a:t>
            </a:r>
            <a:r>
              <a:rPr lang="en-US" sz="600" dirty="0" err="1" smtClean="0"/>
              <a:t>lossy</a:t>
            </a:r>
            <a:r>
              <a:rPr lang="en-US" sz="600" dirty="0" smtClean="0"/>
              <a:t>, but it reduces the network traffic by 50%</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lvl="1"/>
            <a:r>
              <a:rPr lang="en-US" dirty="0" err="1" smtClean="0"/>
              <a:t>Autoencoders</a:t>
            </a:r>
            <a:r>
              <a:rPr lang="en-US" dirty="0" smtClean="0"/>
              <a:t> have many interesting applications, such as data compression, visualization, etc. But around 2006-2007, researchers observed that </a:t>
            </a:r>
            <a:r>
              <a:rPr lang="en-US" dirty="0" err="1" smtClean="0"/>
              <a:t>autoencoders</a:t>
            </a:r>
            <a:r>
              <a:rPr lang="en-US" dirty="0" smtClean="0"/>
              <a:t> could be used as a way to “</a:t>
            </a:r>
            <a:r>
              <a:rPr lang="en-US" dirty="0" err="1" smtClean="0"/>
              <a:t>pretrain</a:t>
            </a:r>
            <a:r>
              <a:rPr lang="en-US" dirty="0" smtClean="0"/>
              <a:t>” neural networks</a:t>
            </a:r>
            <a:endParaRPr lang="en-US" dirty="0"/>
          </a:p>
        </p:txBody>
      </p:sp>
      <p:sp>
        <p:nvSpPr>
          <p:cNvPr id="3" name="Title 2"/>
          <p:cNvSpPr>
            <a:spLocks noGrp="1"/>
          </p:cNvSpPr>
          <p:nvPr>
            <p:ph type="title"/>
          </p:nvPr>
        </p:nvSpPr>
        <p:spPr/>
        <p:txBody>
          <a:bodyPr/>
          <a:lstStyle/>
          <a:p>
            <a:r>
              <a:rPr lang="en-US" dirty="0" smtClean="0"/>
              <a:t>Auto-encoders– simple example</a:t>
            </a:r>
            <a:endParaRPr lang="en-US" dirty="0"/>
          </a:p>
        </p:txBody>
      </p:sp>
      <p:sp>
        <p:nvSpPr>
          <p:cNvPr id="4" name="Content Placeholder 3"/>
          <p:cNvSpPr>
            <a:spLocks noGrp="1"/>
          </p:cNvSpPr>
          <p:nvPr>
            <p:ph sz="quarter" idx="10"/>
          </p:nvPr>
        </p:nvSpPr>
        <p:spPr>
          <a:xfrm>
            <a:off x="457200" y="4648200"/>
            <a:ext cx="6553200" cy="762000"/>
          </a:xfrm>
        </p:spPr>
        <p:txBody>
          <a:bodyPr/>
          <a:lstStyle/>
          <a:p>
            <a:r>
              <a:rPr lang="en-US" dirty="0" smtClean="0">
                <a:hlinkClick r:id="rId2"/>
              </a:rPr>
              <a:t>http://cs.stanford.edu/~quocle/tutorial2.pdf</a:t>
            </a:r>
            <a:endParaRPr lang="en-US" dirty="0" smtClean="0"/>
          </a:p>
          <a:p>
            <a:endParaRPr lang="en-US" dirty="0" smtClean="0"/>
          </a:p>
          <a:p>
            <a:r>
              <a:rPr lang="en-US" dirty="0" smtClean="0">
                <a:hlinkClick r:id="rId3"/>
              </a:rPr>
              <a:t>http://deeplearning.net/tutorial/dA.html</a:t>
            </a:r>
            <a:endParaRPr lang="en-US" dirty="0" smtClean="0"/>
          </a:p>
          <a:p>
            <a:endParaRPr lang="en-US" dirty="0" smtClean="0"/>
          </a:p>
          <a:p>
            <a:endParaRPr lang="en-US" dirty="0"/>
          </a:p>
        </p:txBody>
      </p:sp>
      <p:pic>
        <p:nvPicPr>
          <p:cNvPr id="4098" name="Picture 2"/>
          <p:cNvPicPr>
            <a:picLocks noChangeAspect="1" noChangeArrowheads="1"/>
          </p:cNvPicPr>
          <p:nvPr/>
        </p:nvPicPr>
        <p:blipFill>
          <a:blip r:embed="rId4" cstate="print"/>
          <a:srcRect/>
          <a:stretch>
            <a:fillRect/>
          </a:stretch>
        </p:blipFill>
        <p:spPr bwMode="auto">
          <a:xfrm>
            <a:off x="838200" y="1676400"/>
            <a:ext cx="1340932" cy="1268027"/>
          </a:xfrm>
          <a:prstGeom prst="rect">
            <a:avLst/>
          </a:prstGeom>
          <a:noFill/>
          <a:ln w="9525">
            <a:noFill/>
            <a:miter lim="800000"/>
            <a:headEnd/>
            <a:tailEnd/>
          </a:ln>
        </p:spPr>
      </p:pic>
      <p:pic>
        <p:nvPicPr>
          <p:cNvPr id="4099" name="Picture 3"/>
          <p:cNvPicPr>
            <a:picLocks noChangeAspect="1" noChangeArrowheads="1"/>
          </p:cNvPicPr>
          <p:nvPr/>
        </p:nvPicPr>
        <p:blipFill>
          <a:blip r:embed="rId5" cstate="print"/>
          <a:srcRect/>
          <a:stretch>
            <a:fillRect/>
          </a:stretch>
        </p:blipFill>
        <p:spPr bwMode="auto">
          <a:xfrm>
            <a:off x="2438400" y="1676400"/>
            <a:ext cx="2855474" cy="521699"/>
          </a:xfrm>
          <a:prstGeom prst="rect">
            <a:avLst/>
          </a:prstGeom>
          <a:noFill/>
          <a:ln w="9525">
            <a:noFill/>
            <a:miter lim="800000"/>
            <a:headEnd/>
            <a:tailEnd/>
          </a:ln>
        </p:spPr>
      </p:pic>
      <p:pic>
        <p:nvPicPr>
          <p:cNvPr id="4101" name="Picture 5"/>
          <p:cNvPicPr>
            <a:picLocks noChangeAspect="1" noChangeArrowheads="1"/>
          </p:cNvPicPr>
          <p:nvPr/>
        </p:nvPicPr>
        <p:blipFill>
          <a:blip r:embed="rId6" cstate="print"/>
          <a:srcRect/>
          <a:stretch>
            <a:fillRect/>
          </a:stretch>
        </p:blipFill>
        <p:spPr bwMode="auto">
          <a:xfrm>
            <a:off x="5257800" y="1600200"/>
            <a:ext cx="1905000" cy="1313613"/>
          </a:xfrm>
          <a:prstGeom prst="rect">
            <a:avLst/>
          </a:prstGeom>
          <a:noFill/>
          <a:ln w="9525">
            <a:noFill/>
            <a:miter lim="800000"/>
            <a:headEnd/>
            <a:tailEnd/>
          </a:ln>
        </p:spPr>
      </p:pic>
      <p:pic>
        <p:nvPicPr>
          <p:cNvPr id="4102" name="Picture 6"/>
          <p:cNvPicPr>
            <a:picLocks noChangeAspect="1" noChangeArrowheads="1"/>
          </p:cNvPicPr>
          <p:nvPr/>
        </p:nvPicPr>
        <p:blipFill>
          <a:blip r:embed="rId7" cstate="print"/>
          <a:srcRect/>
          <a:stretch>
            <a:fillRect/>
          </a:stretch>
        </p:blipFill>
        <p:spPr bwMode="auto">
          <a:xfrm>
            <a:off x="2514600" y="2362200"/>
            <a:ext cx="2743200" cy="935915"/>
          </a:xfrm>
          <a:prstGeom prst="rect">
            <a:avLst/>
          </a:prstGeom>
          <a:noFill/>
          <a:ln w="9525">
            <a:noFill/>
            <a:miter lim="800000"/>
            <a:headEnd/>
            <a:tailEnd/>
          </a:ln>
        </p:spPr>
      </p:pic>
      <p:pic>
        <p:nvPicPr>
          <p:cNvPr id="4104" name="Picture 8"/>
          <p:cNvPicPr>
            <a:picLocks noChangeAspect="1" noChangeArrowheads="1"/>
          </p:cNvPicPr>
          <p:nvPr/>
        </p:nvPicPr>
        <p:blipFill>
          <a:blip r:embed="rId8" cstate="print"/>
          <a:srcRect/>
          <a:stretch>
            <a:fillRect/>
          </a:stretch>
        </p:blipFill>
        <p:spPr bwMode="auto">
          <a:xfrm>
            <a:off x="2438400" y="3581399"/>
            <a:ext cx="2583493" cy="1905001"/>
          </a:xfrm>
          <a:prstGeom prst="rect">
            <a:avLst/>
          </a:prstGeom>
          <a:noFill/>
          <a:ln w="9525">
            <a:noFill/>
            <a:miter lim="800000"/>
            <a:headEnd/>
            <a:tailEnd/>
          </a:ln>
        </p:spPr>
      </p:pic>
      <p:pic>
        <p:nvPicPr>
          <p:cNvPr id="4105" name="Picture 9"/>
          <p:cNvPicPr>
            <a:picLocks noChangeAspect="1" noChangeArrowheads="1"/>
          </p:cNvPicPr>
          <p:nvPr/>
        </p:nvPicPr>
        <p:blipFill>
          <a:blip r:embed="rId9" cstate="print"/>
          <a:srcRect/>
          <a:stretch>
            <a:fillRect/>
          </a:stretch>
        </p:blipFill>
        <p:spPr bwMode="auto">
          <a:xfrm>
            <a:off x="4882230" y="3810000"/>
            <a:ext cx="2432970" cy="5064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pPr lvl="1"/>
            <a:endParaRPr lang="en-US" dirty="0"/>
          </a:p>
        </p:txBody>
      </p:sp>
      <p:sp>
        <p:nvSpPr>
          <p:cNvPr id="3" name="Title 2"/>
          <p:cNvSpPr>
            <a:spLocks noGrp="1"/>
          </p:cNvSpPr>
          <p:nvPr>
            <p:ph type="title"/>
          </p:nvPr>
        </p:nvSpPr>
        <p:spPr/>
        <p:txBody>
          <a:bodyPr/>
          <a:lstStyle/>
          <a:p>
            <a:r>
              <a:rPr lang="en-US" altLang="zh-CN" dirty="0" smtClean="0"/>
              <a:t>EM</a:t>
            </a:r>
            <a:r>
              <a:rPr lang="zh-CN" altLang="en-US" dirty="0" smtClean="0"/>
              <a:t>算法</a:t>
            </a:r>
            <a:endParaRPr lang="en-US" dirty="0"/>
          </a:p>
        </p:txBody>
      </p:sp>
      <p:sp>
        <p:nvSpPr>
          <p:cNvPr id="4" name="Content Placeholder 3"/>
          <p:cNvSpPr>
            <a:spLocks noGrp="1"/>
          </p:cNvSpPr>
          <p:nvPr>
            <p:ph sz="quarter" idx="10"/>
          </p:nvPr>
        </p:nvSpPr>
        <p:spPr/>
        <p:txBody>
          <a:bodyPr/>
          <a:lstStyle/>
          <a:p>
            <a:r>
              <a:rPr lang="en-US" dirty="0" smtClean="0">
                <a:hlinkClick r:id="rId2"/>
              </a:rPr>
              <a:t>http://</a:t>
            </a:r>
            <a:r>
              <a:rPr lang="en-US" dirty="0" smtClean="0">
                <a:hlinkClick r:id="rId2"/>
              </a:rPr>
              <a:t>blog.csdn.net/zouxy09/article/details/8537620</a:t>
            </a:r>
            <a:r>
              <a:rPr lang="en-US" dirty="0" smtClean="0"/>
              <a:t> </a:t>
            </a:r>
            <a:endParaRPr lang="en-US" dirty="0"/>
          </a:p>
        </p:txBody>
      </p:sp>
      <p:pic>
        <p:nvPicPr>
          <p:cNvPr id="15362" name="Picture 2"/>
          <p:cNvPicPr>
            <a:picLocks noChangeAspect="1" noChangeArrowheads="1"/>
          </p:cNvPicPr>
          <p:nvPr/>
        </p:nvPicPr>
        <p:blipFill>
          <a:blip r:embed="rId3" cstate="print"/>
          <a:srcRect/>
          <a:stretch>
            <a:fillRect/>
          </a:stretch>
        </p:blipFill>
        <p:spPr bwMode="auto">
          <a:xfrm>
            <a:off x="381000" y="990600"/>
            <a:ext cx="5664200" cy="3498850"/>
          </a:xfrm>
          <a:prstGeom prst="rect">
            <a:avLst/>
          </a:prstGeom>
          <a:noFill/>
          <a:ln w="9525">
            <a:noFill/>
            <a:miter lim="800000"/>
            <a:headEnd/>
            <a:tailEnd/>
          </a:ln>
        </p:spPr>
      </p:pic>
      <p:pic>
        <p:nvPicPr>
          <p:cNvPr id="17410" name="Picture 2"/>
          <p:cNvPicPr>
            <a:picLocks noChangeAspect="1" noChangeArrowheads="1"/>
          </p:cNvPicPr>
          <p:nvPr/>
        </p:nvPicPr>
        <p:blipFill>
          <a:blip r:embed="rId4" cstate="print"/>
          <a:srcRect/>
          <a:stretch>
            <a:fillRect/>
          </a:stretch>
        </p:blipFill>
        <p:spPr bwMode="auto">
          <a:xfrm>
            <a:off x="3429000" y="1219200"/>
            <a:ext cx="1800225" cy="419100"/>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http://www.slideshare.net/AndresMendezVazquez/07-machine-learning-expectation-maximization?qid=a8279b40-c4ca-435b-9a76-71ae32f05f72&amp;v=&amp;b=&amp;</a:t>
            </a:r>
            <a:r>
              <a:rPr lang="en-US" dirty="0" smtClean="0">
                <a:hlinkClick r:id="rId2"/>
              </a:rPr>
              <a:t>from_search=4</a:t>
            </a:r>
            <a:r>
              <a:rPr lang="en-US" dirty="0" smtClean="0"/>
              <a:t> </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0" y="990600"/>
            <a:ext cx="7334267" cy="3419475"/>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http://www.slideshare.net/AndresMendezVazquez/07-machine-learning-expectation-maximization?qid=a8279b40-c4ca-435b-9a76-71ae32f05f72&amp;v=&amp;b=&amp;</a:t>
            </a:r>
            <a:r>
              <a:rPr lang="en-US" dirty="0" smtClean="0">
                <a:hlinkClick r:id="rId2"/>
              </a:rPr>
              <a:t>from_search=4</a:t>
            </a:r>
            <a:r>
              <a:rPr lang="en-US" dirty="0" smtClean="0"/>
              <a:t> </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0" y="152400"/>
            <a:ext cx="7315200" cy="4262728"/>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http://www.slideshare.net/AndresMendezVazquez/07-machine-learning-expectation-maximization?qid=a8279b40-c4ca-435b-9a76-71ae32f05f72&amp;v=&amp;b=&amp;</a:t>
            </a:r>
            <a:r>
              <a:rPr lang="en-US" dirty="0" smtClean="0">
                <a:hlinkClick r:id="rId2"/>
              </a:rPr>
              <a:t>from_search=4</a:t>
            </a:r>
            <a:r>
              <a:rPr lang="en-US" dirty="0" smtClean="0"/>
              <a:t> </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0" y="32923"/>
            <a:ext cx="7315200" cy="4696251"/>
          </a:xfrm>
          <a:prstGeom prst="rect">
            <a:avLst/>
          </a:prstGeom>
          <a:noFill/>
          <a:ln w="9525">
            <a:noFill/>
            <a:miter lim="800000"/>
            <a:headEnd/>
            <a:tailEnd/>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http://www.slideshare.net/AndresMendezVazquez/07-machine-learning-expectation-maximization?qid=a8279b40-c4ca-435b-9a76-71ae32f05f72&amp;v=&amp;b=&amp;</a:t>
            </a:r>
            <a:r>
              <a:rPr lang="en-US" dirty="0" smtClean="0">
                <a:hlinkClick r:id="rId2"/>
              </a:rPr>
              <a:t>from_search=4</a:t>
            </a:r>
            <a:r>
              <a:rPr lang="en-US" dirty="0" smtClean="0"/>
              <a:t> </a:t>
            </a:r>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0" y="0"/>
            <a:ext cx="6934200" cy="4689603"/>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http://www.slideshare.net/AndresMendezVazquez/07-machine-learning-expectation-maximization?qid=a8279b40-c4ca-435b-9a76-71ae32f05f72&amp;v=&amp;b=&amp;</a:t>
            </a:r>
            <a:r>
              <a:rPr lang="en-US" dirty="0" smtClean="0">
                <a:hlinkClick r:id="rId2"/>
              </a:rPr>
              <a:t>from_search=4</a:t>
            </a:r>
            <a:r>
              <a:rPr lang="en-US" dirty="0" smtClean="0"/>
              <a:t> </a:t>
            </a:r>
            <a:endParaRPr lang="en-US" dirty="0"/>
          </a:p>
        </p:txBody>
      </p:sp>
      <p:pic>
        <p:nvPicPr>
          <p:cNvPr id="6146" name="Picture 2"/>
          <p:cNvPicPr>
            <a:picLocks noChangeAspect="1" noChangeArrowheads="1"/>
          </p:cNvPicPr>
          <p:nvPr/>
        </p:nvPicPr>
        <p:blipFill>
          <a:blip r:embed="rId3" cstate="print"/>
          <a:srcRect/>
          <a:stretch>
            <a:fillRect/>
          </a:stretch>
        </p:blipFill>
        <p:spPr bwMode="auto">
          <a:xfrm>
            <a:off x="0" y="304800"/>
            <a:ext cx="7010400" cy="4004313"/>
          </a:xfrm>
          <a:prstGeom prst="rect">
            <a:avLst/>
          </a:prstGeom>
          <a:noFill/>
          <a:ln w="9525">
            <a:noFill/>
            <a:miter lim="800000"/>
            <a:headEnd/>
            <a:tailEnd/>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http://www.slideshare.net/AndresMendezVazquez/07-machine-learning-expectation-maximization?qid=a8279b40-c4ca-435b-9a76-71ae32f05f72&amp;v=&amp;b=&amp;</a:t>
            </a:r>
            <a:r>
              <a:rPr lang="en-US" dirty="0" smtClean="0">
                <a:hlinkClick r:id="rId2"/>
              </a:rPr>
              <a:t>from_search=4</a:t>
            </a:r>
            <a:r>
              <a:rPr lang="en-US" dirty="0" smtClean="0"/>
              <a:t> </a:t>
            </a:r>
            <a:endParaRPr lang="en-US" dirty="0"/>
          </a:p>
        </p:txBody>
      </p:sp>
      <p:pic>
        <p:nvPicPr>
          <p:cNvPr id="7170" name="Picture 2"/>
          <p:cNvPicPr>
            <a:picLocks noChangeAspect="1" noChangeArrowheads="1"/>
          </p:cNvPicPr>
          <p:nvPr/>
        </p:nvPicPr>
        <p:blipFill>
          <a:blip r:embed="rId3" cstate="print"/>
          <a:srcRect/>
          <a:stretch>
            <a:fillRect/>
          </a:stretch>
        </p:blipFill>
        <p:spPr bwMode="auto">
          <a:xfrm>
            <a:off x="1" y="0"/>
            <a:ext cx="7221052" cy="4343400"/>
          </a:xfrm>
          <a:prstGeom prst="rect">
            <a:avLst/>
          </a:prstGeom>
          <a:noFill/>
          <a:ln w="9525">
            <a:noFill/>
            <a:miter lim="800000"/>
            <a:headEnd/>
            <a:tailEnd/>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http://www.slideshare.net/AndresMendezVazquez/07-machine-learning-expectation-maximization?qid=a8279b40-c4ca-435b-9a76-71ae32f05f72&amp;v=&amp;b=&amp;</a:t>
            </a:r>
            <a:r>
              <a:rPr lang="en-US" dirty="0" smtClean="0">
                <a:hlinkClick r:id="rId2"/>
              </a:rPr>
              <a:t>from_search=4</a:t>
            </a:r>
            <a:r>
              <a:rPr lang="en-US" dirty="0" smtClean="0"/>
              <a:t> </a:t>
            </a:r>
            <a:endParaRPr lang="en-US" dirty="0"/>
          </a:p>
        </p:txBody>
      </p:sp>
      <p:pic>
        <p:nvPicPr>
          <p:cNvPr id="5122" name="Picture 2"/>
          <p:cNvPicPr>
            <a:picLocks noGrp="1" noChangeAspect="1" noChangeArrowheads="1"/>
          </p:cNvPicPr>
          <p:nvPr>
            <p:ph sz="quarter" idx="1"/>
          </p:nvPr>
        </p:nvPicPr>
        <p:blipFill>
          <a:blip r:embed="rId3" cstate="print"/>
          <a:srcRect/>
          <a:stretch>
            <a:fillRect/>
          </a:stretch>
        </p:blipFill>
        <p:spPr bwMode="auto">
          <a:xfrm>
            <a:off x="0" y="-8015"/>
            <a:ext cx="7086600" cy="4549853"/>
          </a:xfrm>
          <a:prstGeom prst="rect">
            <a:avLst/>
          </a:prstGeom>
          <a:noFill/>
          <a:ln w="9525">
            <a:noFill/>
            <a:miter lim="800000"/>
            <a:headEnd/>
            <a:tailEnd/>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http://www.slideshare.net/AndresMendezVazquez/07-machine-learning-expectation-maximization?qid=a8279b40-c4ca-435b-9a76-71ae32f05f72&amp;v=&amp;b=&amp;</a:t>
            </a:r>
            <a:r>
              <a:rPr lang="en-US" dirty="0" smtClean="0">
                <a:hlinkClick r:id="rId2"/>
              </a:rPr>
              <a:t>from_search=4</a:t>
            </a:r>
            <a:r>
              <a:rPr lang="en-US" dirty="0" smtClean="0"/>
              <a:t> </a:t>
            </a:r>
            <a:endParaRPr lang="en-US" dirty="0"/>
          </a:p>
        </p:txBody>
      </p:sp>
      <p:pic>
        <p:nvPicPr>
          <p:cNvPr id="8194" name="Picture 2"/>
          <p:cNvPicPr>
            <a:picLocks noChangeAspect="1" noChangeArrowheads="1"/>
          </p:cNvPicPr>
          <p:nvPr/>
        </p:nvPicPr>
        <p:blipFill>
          <a:blip r:embed="rId3" cstate="print"/>
          <a:srcRect/>
          <a:stretch>
            <a:fillRect/>
          </a:stretch>
        </p:blipFill>
        <p:spPr bwMode="auto">
          <a:xfrm>
            <a:off x="0" y="144956"/>
            <a:ext cx="7162800" cy="4193002"/>
          </a:xfrm>
          <a:prstGeom prst="rect">
            <a:avLst/>
          </a:prstGeom>
          <a:noFill/>
          <a:ln w="9525">
            <a:noFill/>
            <a:miter lim="800000"/>
            <a:headEnd/>
            <a:tailEnd/>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http://www.slideshare.net/AndresMendezVazquez/07-machine-learning-expectation-maximization?qid=a8279b40-c4ca-435b-9a76-71ae32f05f72&amp;v=&amp;b=&amp;</a:t>
            </a:r>
            <a:r>
              <a:rPr lang="en-US" dirty="0" smtClean="0">
                <a:hlinkClick r:id="rId2"/>
              </a:rPr>
              <a:t>from_search=4</a:t>
            </a:r>
            <a:r>
              <a:rPr lang="en-US" dirty="0" smtClean="0"/>
              <a:t> </a:t>
            </a:r>
            <a:endParaRPr lang="en-US" dirty="0"/>
          </a:p>
        </p:txBody>
      </p:sp>
      <p:pic>
        <p:nvPicPr>
          <p:cNvPr id="9218" name="Picture 2"/>
          <p:cNvPicPr>
            <a:picLocks noChangeAspect="1" noChangeArrowheads="1"/>
          </p:cNvPicPr>
          <p:nvPr/>
        </p:nvPicPr>
        <p:blipFill>
          <a:blip r:embed="rId3" cstate="print"/>
          <a:srcRect/>
          <a:stretch>
            <a:fillRect/>
          </a:stretch>
        </p:blipFill>
        <p:spPr bwMode="auto">
          <a:xfrm>
            <a:off x="0" y="12700"/>
            <a:ext cx="6781800" cy="4796339"/>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r>
              <a:rPr lang="en-US" dirty="0" smtClean="0"/>
              <a:t>Symmetric sparse auto-encoder</a:t>
            </a:r>
            <a:endParaRPr lang="en-US" dirty="0"/>
          </a:p>
        </p:txBody>
      </p:sp>
      <p:sp>
        <p:nvSpPr>
          <p:cNvPr id="4" name="Content Placeholder 3"/>
          <p:cNvSpPr>
            <a:spLocks noGrp="1"/>
          </p:cNvSpPr>
          <p:nvPr>
            <p:ph sz="quarter" idx="10"/>
          </p:nvPr>
        </p:nvSpPr>
        <p:spPr/>
        <p:txBody>
          <a:bodyPr/>
          <a:lstStyle/>
          <a:p>
            <a:r>
              <a:rPr lang="en-US" dirty="0" smtClean="0">
                <a:hlinkClick r:id="rId2"/>
              </a:rPr>
              <a:t>https://piotrmirowski.files.wordpress.com/2014/08/piotrmirowski_ciunconf_2014_reviewautoencoders.pptx</a:t>
            </a:r>
            <a:endParaRPr lang="en-US" dirty="0" smtClean="0"/>
          </a:p>
          <a:p>
            <a:endParaRPr lang="en-US" dirty="0"/>
          </a:p>
        </p:txBody>
      </p:sp>
      <p:pic>
        <p:nvPicPr>
          <p:cNvPr id="6146" name="Picture 2"/>
          <p:cNvPicPr>
            <a:picLocks noChangeAspect="1" noChangeArrowheads="1"/>
          </p:cNvPicPr>
          <p:nvPr/>
        </p:nvPicPr>
        <p:blipFill>
          <a:blip r:embed="rId3" cstate="print"/>
          <a:srcRect/>
          <a:stretch>
            <a:fillRect/>
          </a:stretch>
        </p:blipFill>
        <p:spPr bwMode="auto">
          <a:xfrm>
            <a:off x="1" y="1066800"/>
            <a:ext cx="4999134" cy="2819400"/>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3429000" y="3505200"/>
            <a:ext cx="2209800" cy="1616803"/>
          </a:xfrm>
          <a:prstGeom prst="rect">
            <a:avLst/>
          </a:prstGeom>
          <a:noFill/>
          <a:ln w="9525">
            <a:noFill/>
            <a:miter lim="800000"/>
            <a:headEnd/>
            <a:tailEnd/>
          </a:ln>
        </p:spPr>
      </p:pic>
      <p:grpSp>
        <p:nvGrpSpPr>
          <p:cNvPr id="9" name="Group 8"/>
          <p:cNvGrpSpPr/>
          <p:nvPr/>
        </p:nvGrpSpPr>
        <p:grpSpPr>
          <a:xfrm>
            <a:off x="5486400" y="990600"/>
            <a:ext cx="1836964" cy="1765485"/>
            <a:chOff x="5486400" y="990600"/>
            <a:chExt cx="1836964" cy="1765485"/>
          </a:xfrm>
        </p:grpSpPr>
        <p:pic>
          <p:nvPicPr>
            <p:cNvPr id="6148" name="Picture 4"/>
            <p:cNvPicPr>
              <a:picLocks noChangeAspect="1" noChangeArrowheads="1"/>
            </p:cNvPicPr>
            <p:nvPr/>
          </p:nvPicPr>
          <p:blipFill>
            <a:blip r:embed="rId5" cstate="print"/>
            <a:srcRect/>
            <a:stretch>
              <a:fillRect/>
            </a:stretch>
          </p:blipFill>
          <p:spPr bwMode="auto">
            <a:xfrm>
              <a:off x="5486400" y="990600"/>
              <a:ext cx="1836964" cy="1187664"/>
            </a:xfrm>
            <a:prstGeom prst="rect">
              <a:avLst/>
            </a:prstGeom>
            <a:noFill/>
            <a:ln w="9525">
              <a:noFill/>
              <a:miter lim="800000"/>
              <a:headEnd/>
              <a:tailEnd/>
            </a:ln>
          </p:spPr>
        </p:pic>
        <p:pic>
          <p:nvPicPr>
            <p:cNvPr id="6149" name="Picture 5"/>
            <p:cNvPicPr>
              <a:picLocks noChangeAspect="1" noChangeArrowheads="1"/>
            </p:cNvPicPr>
            <p:nvPr/>
          </p:nvPicPr>
          <p:blipFill>
            <a:blip r:embed="rId6" cstate="print"/>
            <a:srcRect/>
            <a:stretch>
              <a:fillRect/>
            </a:stretch>
          </p:blipFill>
          <p:spPr bwMode="auto">
            <a:xfrm>
              <a:off x="5491162" y="2209800"/>
              <a:ext cx="1824038" cy="546285"/>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http://www.slideshare.net/AndresMendezVazquez/07-machine-learning-expectation-maximization?qid=a8279b40-c4ca-435b-9a76-71ae32f05f72&amp;v=&amp;b=&amp;</a:t>
            </a:r>
            <a:r>
              <a:rPr lang="en-US" dirty="0" smtClean="0">
                <a:hlinkClick r:id="rId2"/>
              </a:rPr>
              <a:t>from_search=4</a:t>
            </a:r>
            <a:r>
              <a:rPr lang="en-US" dirty="0" smtClean="0"/>
              <a:t> </a:t>
            </a:r>
            <a:endParaRPr lang="en-US" dirty="0"/>
          </a:p>
        </p:txBody>
      </p:sp>
      <p:pic>
        <p:nvPicPr>
          <p:cNvPr id="10242" name="Picture 2"/>
          <p:cNvPicPr>
            <a:picLocks noChangeAspect="1" noChangeArrowheads="1"/>
          </p:cNvPicPr>
          <p:nvPr/>
        </p:nvPicPr>
        <p:blipFill>
          <a:blip r:embed="rId3" cstate="print"/>
          <a:srcRect/>
          <a:stretch>
            <a:fillRect/>
          </a:stretch>
        </p:blipFill>
        <p:spPr bwMode="auto">
          <a:xfrm>
            <a:off x="0" y="0"/>
            <a:ext cx="6400800" cy="4702737"/>
          </a:xfrm>
          <a:prstGeom prst="rect">
            <a:avLst/>
          </a:prstGeom>
          <a:noFill/>
          <a:ln w="9525">
            <a:noFill/>
            <a:miter lim="800000"/>
            <a:headEnd/>
            <a:tailEnd/>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http://www.slideshare.net/AndresMendezVazquez/07-machine-learning-expectation-maximization?qid=a8279b40-c4ca-435b-9a76-71ae32f05f72&amp;v=&amp;b=&amp;</a:t>
            </a:r>
            <a:r>
              <a:rPr lang="en-US" dirty="0" smtClean="0">
                <a:hlinkClick r:id="rId2"/>
              </a:rPr>
              <a:t>from_search=4</a:t>
            </a:r>
            <a:r>
              <a:rPr lang="en-US" dirty="0" smtClean="0"/>
              <a:t> </a:t>
            </a:r>
            <a:endParaRPr lang="en-US" dirty="0"/>
          </a:p>
        </p:txBody>
      </p:sp>
      <p:pic>
        <p:nvPicPr>
          <p:cNvPr id="11266" name="Picture 2"/>
          <p:cNvPicPr>
            <a:picLocks noChangeAspect="1" noChangeArrowheads="1"/>
          </p:cNvPicPr>
          <p:nvPr/>
        </p:nvPicPr>
        <p:blipFill>
          <a:blip r:embed="rId3" cstate="print"/>
          <a:srcRect/>
          <a:stretch>
            <a:fillRect/>
          </a:stretch>
        </p:blipFill>
        <p:spPr bwMode="auto">
          <a:xfrm>
            <a:off x="0" y="0"/>
            <a:ext cx="5638800" cy="1414218"/>
          </a:xfrm>
          <a:prstGeom prst="rect">
            <a:avLst/>
          </a:prstGeom>
          <a:noFill/>
          <a:ln w="9525">
            <a:noFill/>
            <a:miter lim="800000"/>
            <a:headEnd/>
            <a:tailEnd/>
          </a:ln>
        </p:spPr>
      </p:pic>
      <p:pic>
        <p:nvPicPr>
          <p:cNvPr id="11267" name="Picture 3"/>
          <p:cNvPicPr>
            <a:picLocks noChangeAspect="1" noChangeArrowheads="1"/>
          </p:cNvPicPr>
          <p:nvPr/>
        </p:nvPicPr>
        <p:blipFill>
          <a:blip r:embed="rId4" cstate="print"/>
          <a:srcRect/>
          <a:stretch>
            <a:fillRect/>
          </a:stretch>
        </p:blipFill>
        <p:spPr bwMode="auto">
          <a:xfrm>
            <a:off x="0" y="1676400"/>
            <a:ext cx="5591175" cy="2983774"/>
          </a:xfrm>
          <a:prstGeom prst="rect">
            <a:avLst/>
          </a:prstGeom>
          <a:noFill/>
          <a:ln w="9525">
            <a:noFill/>
            <a:miter lim="800000"/>
            <a:headEnd/>
            <a:tailEnd/>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http://www.slideshare.net/AndresMendezVazquez/07-machine-learning-expectation-maximization?qid=a8279b40-c4ca-435b-9a76-71ae32f05f72&amp;v=&amp;b=&amp;</a:t>
            </a:r>
            <a:r>
              <a:rPr lang="en-US" dirty="0" smtClean="0">
                <a:hlinkClick r:id="rId2"/>
              </a:rPr>
              <a:t>from_search=4</a:t>
            </a:r>
            <a:r>
              <a:rPr lang="en-US" dirty="0" smtClean="0"/>
              <a:t> </a:t>
            </a:r>
            <a:endParaRPr lang="en-US" dirty="0"/>
          </a:p>
        </p:txBody>
      </p:sp>
      <p:pic>
        <p:nvPicPr>
          <p:cNvPr id="12290" name="Picture 2"/>
          <p:cNvPicPr>
            <a:picLocks noChangeAspect="1" noChangeArrowheads="1"/>
          </p:cNvPicPr>
          <p:nvPr/>
        </p:nvPicPr>
        <p:blipFill>
          <a:blip r:embed="rId3" cstate="print"/>
          <a:srcRect/>
          <a:stretch>
            <a:fillRect/>
          </a:stretch>
        </p:blipFill>
        <p:spPr bwMode="auto">
          <a:xfrm>
            <a:off x="381000" y="838200"/>
            <a:ext cx="5130800" cy="2219348"/>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http://www.slideshare.net/AndresMendezVazquez/07-machine-learning-expectation-maximization?qid=a8279b40-c4ca-435b-9a76-71ae32f05f72&amp;v=&amp;b=&amp;</a:t>
            </a:r>
            <a:r>
              <a:rPr lang="en-US" dirty="0" smtClean="0">
                <a:hlinkClick r:id="rId2"/>
              </a:rPr>
              <a:t>from_search=4</a:t>
            </a:r>
            <a:r>
              <a:rPr lang="en-US" dirty="0" smtClean="0"/>
              <a:t> </a:t>
            </a:r>
            <a:endParaRPr lang="en-US" dirty="0"/>
          </a:p>
        </p:txBody>
      </p:sp>
      <p:pic>
        <p:nvPicPr>
          <p:cNvPr id="13314" name="Picture 2"/>
          <p:cNvPicPr>
            <a:picLocks noChangeAspect="1" noChangeArrowheads="1"/>
          </p:cNvPicPr>
          <p:nvPr/>
        </p:nvPicPr>
        <p:blipFill>
          <a:blip r:embed="rId3" cstate="print"/>
          <a:srcRect/>
          <a:stretch>
            <a:fillRect/>
          </a:stretch>
        </p:blipFill>
        <p:spPr bwMode="auto">
          <a:xfrm>
            <a:off x="0" y="0"/>
            <a:ext cx="4695825" cy="2793667"/>
          </a:xfrm>
          <a:prstGeom prst="rect">
            <a:avLst/>
          </a:prstGeom>
          <a:noFill/>
          <a:ln w="9525">
            <a:noFill/>
            <a:miter lim="800000"/>
            <a:headEnd/>
            <a:tailEnd/>
          </a:ln>
        </p:spPr>
      </p:pic>
      <p:pic>
        <p:nvPicPr>
          <p:cNvPr id="13315" name="Picture 3"/>
          <p:cNvPicPr>
            <a:picLocks noChangeAspect="1" noChangeArrowheads="1"/>
          </p:cNvPicPr>
          <p:nvPr/>
        </p:nvPicPr>
        <p:blipFill>
          <a:blip r:embed="rId4" cstate="print"/>
          <a:srcRect/>
          <a:stretch>
            <a:fillRect/>
          </a:stretch>
        </p:blipFill>
        <p:spPr bwMode="auto">
          <a:xfrm>
            <a:off x="3048000" y="2819400"/>
            <a:ext cx="4064000" cy="1702305"/>
          </a:xfrm>
          <a:prstGeom prst="rect">
            <a:avLst/>
          </a:prstGeom>
          <a:noFill/>
          <a:ln w="9525">
            <a:noFill/>
            <a:miter lim="800000"/>
            <a:headEnd/>
            <a:tailEnd/>
          </a:ln>
        </p:spPr>
      </p:pic>
      <p:pic>
        <p:nvPicPr>
          <p:cNvPr id="13316" name="Picture 4"/>
          <p:cNvPicPr>
            <a:picLocks noChangeAspect="1" noChangeArrowheads="1"/>
          </p:cNvPicPr>
          <p:nvPr/>
        </p:nvPicPr>
        <p:blipFill>
          <a:blip r:embed="rId5" cstate="print"/>
          <a:srcRect/>
          <a:stretch>
            <a:fillRect/>
          </a:stretch>
        </p:blipFill>
        <p:spPr bwMode="auto">
          <a:xfrm>
            <a:off x="3048000" y="4495800"/>
            <a:ext cx="3895928" cy="914400"/>
          </a:xfrm>
          <a:prstGeom prst="rect">
            <a:avLst/>
          </a:prstGeom>
          <a:noFill/>
          <a:ln w="9525">
            <a:noFill/>
            <a:miter lim="800000"/>
            <a:headEnd/>
            <a:tailEnd/>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http://www.slideshare.net/AndresMendezVazquez/07-machine-learning-expectation-maximization?qid=a8279b40-c4ca-435b-9a76-71ae32f05f72&amp;v=&amp;b=&amp;</a:t>
            </a:r>
            <a:r>
              <a:rPr lang="en-US" dirty="0" smtClean="0">
                <a:hlinkClick r:id="rId2"/>
              </a:rPr>
              <a:t>from_search=4</a:t>
            </a:r>
            <a:r>
              <a:rPr lang="en-US" dirty="0" smtClean="0"/>
              <a:t> </a:t>
            </a:r>
            <a:endParaRPr lang="en-US" dirty="0"/>
          </a:p>
        </p:txBody>
      </p:sp>
      <p:pic>
        <p:nvPicPr>
          <p:cNvPr id="14338" name="Picture 2"/>
          <p:cNvPicPr>
            <a:picLocks noChangeAspect="1" noChangeArrowheads="1"/>
          </p:cNvPicPr>
          <p:nvPr/>
        </p:nvPicPr>
        <p:blipFill>
          <a:blip r:embed="rId3" cstate="print"/>
          <a:srcRect/>
          <a:stretch>
            <a:fillRect/>
          </a:stretch>
        </p:blipFill>
        <p:spPr bwMode="auto">
          <a:xfrm>
            <a:off x="0" y="93279"/>
            <a:ext cx="6781800" cy="5022319"/>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这犹如在</a:t>
            </a:r>
            <a:r>
              <a:rPr lang="en-US" altLang="zh-CN" dirty="0" smtClean="0"/>
              <a:t>x-y</a:t>
            </a:r>
            <a:r>
              <a:rPr lang="zh-CN" altLang="en-US" dirty="0" smtClean="0"/>
              <a:t>坐标系中找一个曲线的极值，然而曲线函数不能直接求导，因此什么梯度下降方法就不适用了。但固定一个变量后，另外一个可以通过求导得到，因此可以使用坐标上升法，一次固定一个变量，对另外的求极值，最后逐步逼近极值。对应到</a:t>
            </a:r>
            <a:r>
              <a:rPr lang="en-US" altLang="zh-CN" dirty="0" smtClean="0"/>
              <a:t>EM</a:t>
            </a:r>
            <a:r>
              <a:rPr lang="zh-CN" altLang="en-US" dirty="0" smtClean="0"/>
              <a:t>上，</a:t>
            </a:r>
            <a:r>
              <a:rPr lang="en-US" altLang="zh-CN" b="1" dirty="0" smtClean="0"/>
              <a:t>E</a:t>
            </a:r>
            <a:r>
              <a:rPr lang="zh-CN" altLang="en-US" b="1" dirty="0" smtClean="0"/>
              <a:t>步：</a:t>
            </a:r>
            <a:r>
              <a:rPr lang="zh-CN" altLang="en-US" dirty="0" smtClean="0"/>
              <a:t>固定</a:t>
            </a:r>
            <a:r>
              <a:rPr lang="en-US" altLang="zh-CN" dirty="0" smtClean="0"/>
              <a:t>θ</a:t>
            </a:r>
            <a:r>
              <a:rPr lang="zh-CN" altLang="en-US" dirty="0" smtClean="0"/>
              <a:t>，优化</a:t>
            </a:r>
            <a:r>
              <a:rPr lang="en-US" altLang="zh-CN" dirty="0" smtClean="0"/>
              <a:t>Q</a:t>
            </a:r>
            <a:r>
              <a:rPr lang="zh-CN" altLang="en-US" dirty="0" smtClean="0"/>
              <a:t>；</a:t>
            </a:r>
            <a:r>
              <a:rPr lang="en-US" altLang="zh-CN" b="1" dirty="0" smtClean="0"/>
              <a:t>M</a:t>
            </a:r>
            <a:r>
              <a:rPr lang="zh-CN" altLang="en-US" b="1" dirty="0" smtClean="0"/>
              <a:t>步：</a:t>
            </a:r>
            <a:r>
              <a:rPr lang="zh-CN" altLang="en-US" dirty="0" smtClean="0"/>
              <a:t>固定</a:t>
            </a:r>
            <a:r>
              <a:rPr lang="en-US" altLang="zh-CN" dirty="0" smtClean="0"/>
              <a:t>Q</a:t>
            </a:r>
            <a:r>
              <a:rPr lang="zh-CN" altLang="en-US" dirty="0" smtClean="0"/>
              <a:t>，优化</a:t>
            </a:r>
            <a:r>
              <a:rPr lang="en-US" altLang="zh-CN" dirty="0" smtClean="0"/>
              <a:t>θ</a:t>
            </a:r>
            <a:r>
              <a:rPr lang="zh-CN" altLang="en-US" dirty="0" smtClean="0"/>
              <a:t>；交替将极值推向最大。</a:t>
            </a:r>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r>
              <a:rPr lang="en-US" dirty="0" err="1" smtClean="0"/>
              <a:t>Variational</a:t>
            </a:r>
            <a:r>
              <a:rPr lang="en-US" dirty="0" smtClean="0"/>
              <a:t> Auto-encoders</a:t>
            </a:r>
            <a:endParaRPr lang="en-US" dirty="0"/>
          </a:p>
        </p:txBody>
      </p:sp>
      <p:sp>
        <p:nvSpPr>
          <p:cNvPr id="4" name="Content Placeholder 3"/>
          <p:cNvSpPr>
            <a:spLocks noGrp="1"/>
          </p:cNvSpPr>
          <p:nvPr>
            <p:ph sz="quarter" idx="10"/>
          </p:nvPr>
        </p:nvSpPr>
        <p:spPr/>
        <p:txBody>
          <a:bodyPr/>
          <a:lstStyle/>
          <a:p>
            <a:endParaRPr lang="en-US" dirty="0" smtClean="0">
              <a:hlinkClick r:id="rId2"/>
            </a:endParaRPr>
          </a:p>
          <a:p>
            <a:r>
              <a:rPr lang="en-US" dirty="0" smtClean="0">
                <a:hlinkClick r:id="rId2"/>
              </a:rPr>
              <a:t>http://www.slideshare.net/TJTorres1/unsupervised-computer-vision-the-current-state-of-the-art?qid=f9baa172-7443-482f-8692-1c89c51c7424&amp;v=&amp;b=&amp;from_search=4</a:t>
            </a:r>
            <a:endParaRPr lang="en-US" dirty="0" smtClean="0"/>
          </a:p>
          <a:p>
            <a:endParaRPr lang="en-US" dirty="0"/>
          </a:p>
        </p:txBody>
      </p:sp>
      <p:pic>
        <p:nvPicPr>
          <p:cNvPr id="7170" name="Picture 2"/>
          <p:cNvPicPr>
            <a:picLocks noChangeAspect="1" noChangeArrowheads="1"/>
          </p:cNvPicPr>
          <p:nvPr/>
        </p:nvPicPr>
        <p:blipFill>
          <a:blip r:embed="rId3" cstate="print"/>
          <a:srcRect/>
          <a:stretch>
            <a:fillRect/>
          </a:stretch>
        </p:blipFill>
        <p:spPr bwMode="auto">
          <a:xfrm>
            <a:off x="533400" y="990600"/>
            <a:ext cx="4343400" cy="3568260"/>
          </a:xfrm>
          <a:prstGeom prst="rect">
            <a:avLst/>
          </a:prstGeom>
          <a:noFill/>
          <a:ln w="9525">
            <a:no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5029200" y="959966"/>
            <a:ext cx="2286000" cy="10736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r>
              <a:rPr lang="en-US" dirty="0" smtClean="0"/>
              <a:t>Sparse Coding– another view for ac</a:t>
            </a:r>
            <a:endParaRPr lang="en-US" dirty="0"/>
          </a:p>
        </p:txBody>
      </p:sp>
      <p:sp>
        <p:nvSpPr>
          <p:cNvPr id="4" name="Content Placeholder 3"/>
          <p:cNvSpPr>
            <a:spLocks noGrp="1"/>
          </p:cNvSpPr>
          <p:nvPr>
            <p:ph sz="quarter" idx="10"/>
          </p:nvPr>
        </p:nvSpPr>
        <p:spPr/>
        <p:txBody>
          <a:bodyPr/>
          <a:lstStyle/>
          <a:p>
            <a:r>
              <a:rPr lang="en-US" dirty="0" smtClean="0">
                <a:hlinkClick r:id="rId2"/>
              </a:rPr>
              <a:t>http://www.slideshare.net/ktoshik/deep-learning-tutorial-part-1-ruslan-salakhutdinov?qid=a22f8959-b550-4f4b-850b-d9aa9940a663&amp;v=&amp;b=&amp;from_search=9</a:t>
            </a:r>
            <a:endParaRPr lang="en-US" dirty="0" smtClean="0"/>
          </a:p>
          <a:p>
            <a:endParaRPr lang="en-US" dirty="0"/>
          </a:p>
        </p:txBody>
      </p:sp>
      <p:pic>
        <p:nvPicPr>
          <p:cNvPr id="8194" name="Picture 2"/>
          <p:cNvPicPr>
            <a:picLocks noChangeAspect="1" noChangeArrowheads="1"/>
          </p:cNvPicPr>
          <p:nvPr/>
        </p:nvPicPr>
        <p:blipFill>
          <a:blip r:embed="rId3" cstate="print"/>
          <a:srcRect/>
          <a:stretch>
            <a:fillRect/>
          </a:stretch>
        </p:blipFill>
        <p:spPr bwMode="auto">
          <a:xfrm>
            <a:off x="152400" y="990600"/>
            <a:ext cx="3048000" cy="1470631"/>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3124200" y="990600"/>
            <a:ext cx="1875813" cy="1447800"/>
          </a:xfrm>
          <a:prstGeom prst="rect">
            <a:avLst/>
          </a:prstGeom>
          <a:noFill/>
          <a:ln w="9525">
            <a:noFill/>
            <a:miter lim="800000"/>
            <a:headEnd/>
            <a:tailEnd/>
          </a:ln>
        </p:spPr>
      </p:pic>
      <p:pic>
        <p:nvPicPr>
          <p:cNvPr id="8197" name="Picture 5"/>
          <p:cNvPicPr>
            <a:picLocks noChangeAspect="1" noChangeArrowheads="1"/>
          </p:cNvPicPr>
          <p:nvPr/>
        </p:nvPicPr>
        <p:blipFill>
          <a:blip r:embed="rId5" cstate="print"/>
          <a:srcRect/>
          <a:stretch>
            <a:fillRect/>
          </a:stretch>
        </p:blipFill>
        <p:spPr bwMode="auto">
          <a:xfrm>
            <a:off x="5029200" y="953439"/>
            <a:ext cx="1981200" cy="148496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r>
              <a:rPr lang="en-US" altLang="zh-CN" dirty="0" smtClean="0"/>
              <a:t>DBM</a:t>
            </a:r>
            <a:endParaRPr lang="en-US" dirty="0"/>
          </a:p>
        </p:txBody>
      </p:sp>
      <p:sp>
        <p:nvSpPr>
          <p:cNvPr id="4" name="Content Placeholder 3"/>
          <p:cNvSpPr>
            <a:spLocks noGrp="1"/>
          </p:cNvSpPr>
          <p:nvPr>
            <p:ph sz="quarter" idx="10"/>
          </p:nvPr>
        </p:nvSpPr>
        <p:spPr/>
        <p:txBody>
          <a:bodyPr/>
          <a:lstStyle/>
          <a:p>
            <a:r>
              <a:rPr lang="en-US" dirty="0" smtClean="0">
                <a:hlinkClick r:id="rId2"/>
              </a:rPr>
              <a:t>http://blog.csdn.net/mytestmy/article/details/9150213</a:t>
            </a:r>
            <a:r>
              <a:rPr lang="en-US" dirty="0" smtClean="0"/>
              <a:t> </a:t>
            </a: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1755600" y="152400"/>
            <a:ext cx="5360000" cy="51054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dirty="0" smtClean="0"/>
              <a:t>RBM</a:t>
            </a:r>
            <a:r>
              <a:rPr lang="zh-CN" altLang="en-US" dirty="0" smtClean="0"/>
              <a:t>的用途主要是两种，一是对数据进行编码，然后交给监督学习方法去进行分类或回归，二是得到了权重矩阵和偏移量，供</a:t>
            </a:r>
            <a:r>
              <a:rPr lang="en-US" altLang="zh-CN" dirty="0" smtClean="0"/>
              <a:t>BP</a:t>
            </a:r>
            <a:r>
              <a:rPr lang="zh-CN" altLang="en-US" dirty="0" smtClean="0"/>
              <a:t>神经网络初始化训练。</a:t>
            </a:r>
          </a:p>
          <a:p>
            <a:pPr lvl="1"/>
            <a:r>
              <a:rPr lang="zh-CN" altLang="en-US" dirty="0" smtClean="0"/>
              <a:t>第一种可以说是把它当做一个降维的方法来使用。</a:t>
            </a:r>
          </a:p>
          <a:p>
            <a:pPr lvl="1"/>
            <a:r>
              <a:rPr lang="zh-CN" altLang="en-US" dirty="0" smtClean="0"/>
              <a:t>第二种就用途比较奇怪。其中的原因就是神经网络也是要训练一个权重矩阵和偏移量，但是如果直接用</a:t>
            </a:r>
            <a:r>
              <a:rPr lang="en-US" altLang="zh-CN" dirty="0" smtClean="0"/>
              <a:t>BP</a:t>
            </a:r>
            <a:r>
              <a:rPr lang="zh-CN" altLang="en-US" dirty="0" smtClean="0"/>
              <a:t>神经网络，初始值选得不好的话，往往会陷入局部极小值。根据实际应用结果表明，直接把</a:t>
            </a:r>
            <a:r>
              <a:rPr lang="en-US" altLang="zh-CN" dirty="0" smtClean="0"/>
              <a:t>RBM</a:t>
            </a:r>
            <a:r>
              <a:rPr lang="zh-CN" altLang="en-US" dirty="0" smtClean="0"/>
              <a:t>训练得到的权重矩阵和偏移量作为</a:t>
            </a:r>
            <a:r>
              <a:rPr lang="en-US" altLang="zh-CN" dirty="0" smtClean="0"/>
              <a:t>BP</a:t>
            </a:r>
            <a:r>
              <a:rPr lang="zh-CN" altLang="en-US" dirty="0" smtClean="0"/>
              <a:t>神经网络初始值，得到的结果会非常地好。</a:t>
            </a:r>
          </a:p>
          <a:p>
            <a:pPr lvl="1"/>
            <a:r>
              <a:rPr lang="zh-CN" altLang="en-US" dirty="0" smtClean="0"/>
              <a:t>这就类似爬山，如果一个风景点里面有很多个山峰，如果让你随便选个山就爬，希望你能爬上最高那个山的山顶，但是你的精力是有限的，只能爬一座山，而你也不知道哪座山最高，这样，你就很容易爬到一座不是最高的山上。但是，如果用直升机把你送到最高的那个山上的靠近山顶处，那你就能很容易地爬上最高的那座山。这个时候，</a:t>
            </a:r>
            <a:r>
              <a:rPr lang="en-US" altLang="zh-CN" dirty="0" smtClean="0"/>
              <a:t>RBM</a:t>
            </a:r>
            <a:r>
              <a:rPr lang="zh-CN" altLang="en-US" dirty="0" smtClean="0"/>
              <a:t>就的角色就是那个直升机。</a:t>
            </a:r>
          </a:p>
          <a:p>
            <a:r>
              <a:rPr lang="zh-CN" altLang="en-US" dirty="0" smtClean="0"/>
              <a:t>其实还有两种用途的，下面说说。</a:t>
            </a:r>
          </a:p>
          <a:p>
            <a:pPr lvl="1"/>
            <a:r>
              <a:rPr lang="zh-CN" altLang="en-US" dirty="0" smtClean="0"/>
              <a:t>第三种，</a:t>
            </a:r>
            <a:r>
              <a:rPr lang="en-US" altLang="zh-CN" dirty="0" smtClean="0"/>
              <a:t>RBM</a:t>
            </a:r>
            <a:r>
              <a:rPr lang="zh-CN" altLang="en-US" dirty="0" smtClean="0"/>
              <a:t>可以估计联合概率</a:t>
            </a:r>
            <a:r>
              <a:rPr lang="en-US" altLang="zh-CN" dirty="0" smtClean="0"/>
              <a:t>p(</a:t>
            </a:r>
            <a:r>
              <a:rPr lang="en-US" altLang="zh-CN" dirty="0" err="1" smtClean="0"/>
              <a:t>v,h</a:t>
            </a:r>
            <a:r>
              <a:rPr lang="en-US" altLang="zh-CN" dirty="0" smtClean="0"/>
              <a:t>)</a:t>
            </a:r>
            <a:r>
              <a:rPr lang="zh-CN" altLang="en-US" dirty="0" smtClean="0"/>
              <a:t>，如果把</a:t>
            </a:r>
            <a:r>
              <a:rPr lang="en-US" altLang="zh-CN" dirty="0" smtClean="0"/>
              <a:t>v</a:t>
            </a:r>
            <a:r>
              <a:rPr lang="zh-CN" altLang="en-US" dirty="0" smtClean="0"/>
              <a:t>当做训练样本，</a:t>
            </a:r>
            <a:r>
              <a:rPr lang="en-US" altLang="zh-CN" dirty="0" smtClean="0"/>
              <a:t>h</a:t>
            </a:r>
            <a:r>
              <a:rPr lang="zh-CN" altLang="en-US" dirty="0" smtClean="0"/>
              <a:t>当成类别标签（隐藏节点只有一个的情况，能得到一个隐藏节点取值为</a:t>
            </a:r>
            <a:r>
              <a:rPr lang="en-US" altLang="zh-CN" dirty="0" smtClean="0"/>
              <a:t>1</a:t>
            </a:r>
            <a:r>
              <a:rPr lang="zh-CN" altLang="en-US" dirty="0" smtClean="0"/>
              <a:t>的概率），就可以利用利用贝叶斯公式求</a:t>
            </a:r>
            <a:r>
              <a:rPr lang="en-US" altLang="zh-CN" dirty="0" smtClean="0"/>
              <a:t>p(</a:t>
            </a:r>
            <a:r>
              <a:rPr lang="en-US" altLang="zh-CN" dirty="0" err="1" smtClean="0"/>
              <a:t>h|v</a:t>
            </a:r>
            <a:r>
              <a:rPr lang="en-US" altLang="zh-CN" dirty="0" smtClean="0"/>
              <a:t>)</a:t>
            </a:r>
            <a:r>
              <a:rPr lang="zh-CN" altLang="en-US" dirty="0" smtClean="0"/>
              <a:t>，然后就可以进行分类，类似朴素贝叶斯、</a:t>
            </a:r>
            <a:r>
              <a:rPr lang="en-US" altLang="zh-CN" dirty="0" smtClean="0"/>
              <a:t>LDA</a:t>
            </a:r>
            <a:r>
              <a:rPr lang="zh-CN" altLang="en-US" dirty="0" smtClean="0"/>
              <a:t>、</a:t>
            </a:r>
            <a:r>
              <a:rPr lang="en-US" altLang="zh-CN" dirty="0" smtClean="0"/>
              <a:t>HMM</a:t>
            </a:r>
            <a:r>
              <a:rPr lang="zh-CN" altLang="en-US" dirty="0" smtClean="0"/>
              <a:t>。说得专业点，</a:t>
            </a:r>
            <a:r>
              <a:rPr lang="en-US" altLang="zh-CN" dirty="0" smtClean="0"/>
              <a:t>RBM</a:t>
            </a:r>
            <a:r>
              <a:rPr lang="zh-CN" altLang="en-US" dirty="0" smtClean="0"/>
              <a:t>可以作为一个生成模型（</a:t>
            </a:r>
            <a:r>
              <a:rPr lang="en-US" altLang="zh-CN" dirty="0" smtClean="0"/>
              <a:t>Generative model</a:t>
            </a:r>
            <a:r>
              <a:rPr lang="zh-CN" altLang="en-US" dirty="0" smtClean="0"/>
              <a:t>）使用。</a:t>
            </a:r>
          </a:p>
          <a:p>
            <a:pPr lvl="1"/>
            <a:r>
              <a:rPr lang="zh-CN" altLang="en-US" dirty="0" smtClean="0"/>
              <a:t>第四种，</a:t>
            </a:r>
            <a:r>
              <a:rPr lang="en-US" altLang="zh-CN" dirty="0" smtClean="0"/>
              <a:t>RBM</a:t>
            </a:r>
            <a:r>
              <a:rPr lang="zh-CN" altLang="en-US" dirty="0" smtClean="0"/>
              <a:t>可以直接计算条件概率</a:t>
            </a:r>
            <a:r>
              <a:rPr lang="en-US" altLang="zh-CN" dirty="0" smtClean="0"/>
              <a:t>p(</a:t>
            </a:r>
            <a:r>
              <a:rPr lang="en-US" altLang="zh-CN" dirty="0" err="1" smtClean="0"/>
              <a:t>h|v</a:t>
            </a:r>
            <a:r>
              <a:rPr lang="en-US" altLang="zh-CN" dirty="0" smtClean="0"/>
              <a:t>)</a:t>
            </a:r>
            <a:r>
              <a:rPr lang="zh-CN" altLang="en-US" dirty="0" smtClean="0"/>
              <a:t>，如果把</a:t>
            </a:r>
            <a:r>
              <a:rPr lang="en-US" altLang="zh-CN" dirty="0" smtClean="0"/>
              <a:t>v</a:t>
            </a:r>
            <a:r>
              <a:rPr lang="zh-CN" altLang="en-US" dirty="0" smtClean="0"/>
              <a:t>当做训练样本，</a:t>
            </a:r>
            <a:r>
              <a:rPr lang="en-US" altLang="zh-CN" dirty="0" smtClean="0"/>
              <a:t>h</a:t>
            </a:r>
            <a:r>
              <a:rPr lang="zh-CN" altLang="en-US" dirty="0" smtClean="0"/>
              <a:t>当成类别标签（隐藏节点只有一个的情况，能得到一个隐藏节点取值为</a:t>
            </a:r>
            <a:r>
              <a:rPr lang="en-US" altLang="zh-CN" dirty="0" smtClean="0"/>
              <a:t>1</a:t>
            </a:r>
            <a:r>
              <a:rPr lang="zh-CN" altLang="en-US" dirty="0" smtClean="0"/>
              <a:t>的概率），</a:t>
            </a:r>
            <a:r>
              <a:rPr lang="en-US" altLang="zh-CN" dirty="0" smtClean="0"/>
              <a:t>RBM</a:t>
            </a:r>
            <a:r>
              <a:rPr lang="zh-CN" altLang="en-US" dirty="0" smtClean="0"/>
              <a:t>就可以用来进行分类。说得专业点，</a:t>
            </a:r>
            <a:r>
              <a:rPr lang="en-US" altLang="zh-CN" dirty="0" smtClean="0"/>
              <a:t>RBM</a:t>
            </a:r>
            <a:r>
              <a:rPr lang="zh-CN" altLang="en-US" dirty="0" smtClean="0"/>
              <a:t>可以作为一个判别模型（</a:t>
            </a:r>
            <a:r>
              <a:rPr lang="en-US" altLang="zh-CN" dirty="0" smtClean="0"/>
              <a:t>Discriminative model</a:t>
            </a:r>
            <a:r>
              <a:rPr lang="zh-CN" altLang="en-US" dirty="0" smtClean="0"/>
              <a:t>）使用。</a:t>
            </a:r>
          </a:p>
          <a:p>
            <a:endParaRPr lang="en-US" dirty="0"/>
          </a:p>
        </p:txBody>
      </p:sp>
      <p:sp>
        <p:nvSpPr>
          <p:cNvPr id="3" name="Title 2"/>
          <p:cNvSpPr>
            <a:spLocks noGrp="1"/>
          </p:cNvSpPr>
          <p:nvPr>
            <p:ph type="title"/>
          </p:nvPr>
        </p:nvSpPr>
        <p:spPr/>
        <p:txBody>
          <a:bodyPr/>
          <a:lstStyle/>
          <a:p>
            <a:r>
              <a:rPr lang="en-US" dirty="0" smtClean="0"/>
              <a:t>RBM</a:t>
            </a:r>
            <a:r>
              <a:rPr lang="zh-CN" altLang="en-US" dirty="0" smtClean="0"/>
              <a:t>的用途</a:t>
            </a:r>
            <a:endParaRPr lang="en-US" dirty="0"/>
          </a:p>
        </p:txBody>
      </p:sp>
      <p:sp>
        <p:nvSpPr>
          <p:cNvPr id="4" name="Content Placeholder 3"/>
          <p:cNvSpPr>
            <a:spLocks noGrp="1"/>
          </p:cNvSpPr>
          <p:nvPr>
            <p:ph sz="quarter" idx="10"/>
          </p:nvPr>
        </p:nvSpPr>
        <p:spPr/>
        <p:txBody>
          <a:bodyPr/>
          <a:lstStyle/>
          <a:p>
            <a:r>
              <a:rPr lang="en-US" dirty="0" smtClean="0">
                <a:hlinkClick r:id="rId2"/>
              </a:rPr>
              <a:t>http://blog.csdn.net/mytestmy/article/details/9150213</a:t>
            </a:r>
            <a:r>
              <a:rPr lang="en-US" dirty="0" smtClean="0"/>
              <a:t> </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lnSpcReduction="10000"/>
          </a:bodyPr>
          <a:lstStyle/>
          <a:p>
            <a:r>
              <a:rPr lang="zh-CN" altLang="en-US" dirty="0" smtClean="0"/>
              <a:t>从贝叶斯网的观点来看，要描述整个网络，需要用三种概率分布来描述系统。</a:t>
            </a:r>
            <a:r>
              <a:rPr lang="zh-CN" altLang="en-US" b="1" dirty="0" smtClean="0">
                <a:solidFill>
                  <a:srgbClr val="FF0000"/>
                </a:solidFill>
              </a:rPr>
              <a:t>即联合概率分布，边缘概率分布和条件概率分布。</a:t>
            </a:r>
            <a:endParaRPr lang="en-US" altLang="zh-CN" b="1" dirty="0" smtClean="0">
              <a:solidFill>
                <a:srgbClr val="FF0000"/>
              </a:solidFill>
            </a:endParaRPr>
          </a:p>
          <a:p>
            <a:endParaRPr lang="en-US" b="1" dirty="0" smtClean="0">
              <a:solidFill>
                <a:srgbClr val="FF0000"/>
              </a:solidFill>
            </a:endParaRPr>
          </a:p>
          <a:p>
            <a:r>
              <a:rPr lang="zh-CN" altLang="en-US" dirty="0" smtClean="0"/>
              <a:t>为什么要弄这个能量模型呢？原因有几个。</a:t>
            </a:r>
          </a:p>
          <a:p>
            <a:pPr lvl="1"/>
            <a:r>
              <a:rPr lang="zh-CN" altLang="en-US" dirty="0" smtClean="0"/>
              <a:t>第一、</a:t>
            </a:r>
            <a:r>
              <a:rPr lang="en-US" altLang="zh-CN" dirty="0" smtClean="0"/>
              <a:t>RBM</a:t>
            </a:r>
            <a:r>
              <a:rPr lang="zh-CN" altLang="en-US" dirty="0" smtClean="0"/>
              <a:t>网络是一种无监督学习的方法，无监督学习的目的是最大可能的拟合输入数据，</a:t>
            </a:r>
            <a:r>
              <a:rPr lang="zh-CN" altLang="en-US" b="1" dirty="0" smtClean="0">
                <a:solidFill>
                  <a:srgbClr val="FF0000"/>
                </a:solidFill>
              </a:rPr>
              <a:t>所以学习</a:t>
            </a:r>
            <a:r>
              <a:rPr lang="en-US" altLang="zh-CN" b="1" dirty="0" smtClean="0">
                <a:solidFill>
                  <a:srgbClr val="FF0000"/>
                </a:solidFill>
              </a:rPr>
              <a:t>RBM</a:t>
            </a:r>
            <a:r>
              <a:rPr lang="zh-CN" altLang="en-US" b="1" dirty="0" smtClean="0">
                <a:solidFill>
                  <a:srgbClr val="FF0000"/>
                </a:solidFill>
              </a:rPr>
              <a:t>网络的目的是让</a:t>
            </a:r>
            <a:r>
              <a:rPr lang="en-US" altLang="zh-CN" b="1" dirty="0" smtClean="0">
                <a:solidFill>
                  <a:srgbClr val="FF0000"/>
                </a:solidFill>
              </a:rPr>
              <a:t>RBM</a:t>
            </a:r>
            <a:r>
              <a:rPr lang="zh-CN" altLang="en-US" b="1" dirty="0" smtClean="0">
                <a:solidFill>
                  <a:srgbClr val="FF0000"/>
                </a:solidFill>
              </a:rPr>
              <a:t>网络最大可能地拟合输入数据。</a:t>
            </a:r>
          </a:p>
          <a:p>
            <a:pPr lvl="1"/>
            <a:r>
              <a:rPr lang="zh-CN" altLang="en-US" dirty="0" smtClean="0"/>
              <a:t>第二、对于一组输入数据来说，现在还不知道它符合那个分布，那是非常难学的。例如，知道它符合高斯分布，那就可以写出似然函数，然后求解，就能求出这个是一个什么样个高斯分布；但是要是不知道它符合一个什么分布，那可是连似然函数都没法写的，问题都没有，根本就无从下手。</a:t>
            </a:r>
          </a:p>
          <a:p>
            <a:pPr lvl="1"/>
            <a:r>
              <a:rPr lang="zh-CN" altLang="en-US" dirty="0" smtClean="0"/>
              <a:t>好在天无绝人之路</a:t>
            </a:r>
            <a:r>
              <a:rPr lang="en-US" altLang="zh-CN" dirty="0" smtClean="0"/>
              <a:t>——</a:t>
            </a:r>
            <a:r>
              <a:rPr lang="zh-CN" altLang="en-US" dirty="0" smtClean="0"/>
              <a:t>统计力学的结论表明，</a:t>
            </a:r>
            <a:r>
              <a:rPr lang="zh-CN" altLang="en-US" b="1" dirty="0" smtClean="0">
                <a:solidFill>
                  <a:srgbClr val="FF0000"/>
                </a:solidFill>
              </a:rPr>
              <a:t>任何概率分布都可以转变成基于能量的模型</a:t>
            </a:r>
            <a:r>
              <a:rPr lang="zh-CN" altLang="en-US" dirty="0" smtClean="0"/>
              <a:t>，而且很多的分布都可以利用能量模型的特有的性质和学习过程，有些甚至从能量模型中找到了通用的学习方法。有这样一个好东西，当然要用了。</a:t>
            </a:r>
          </a:p>
          <a:p>
            <a:pPr lvl="1"/>
            <a:r>
              <a:rPr lang="zh-CN" altLang="en-US" dirty="0" smtClean="0"/>
              <a:t>第三、在马尔科夫随机场（</a:t>
            </a:r>
            <a:r>
              <a:rPr lang="en-US" altLang="zh-CN" dirty="0" smtClean="0"/>
              <a:t>MRF</a:t>
            </a:r>
            <a:r>
              <a:rPr lang="zh-CN" altLang="en-US" dirty="0" smtClean="0"/>
              <a:t>）中能量模型主要扮演着两个作用：一、全局解的度量（目标函数）；二、能量最小时的解（各种变量对应的配置）为目标解。也就是能量模型能为无监督学习方法提供两个东西：</a:t>
            </a:r>
            <a:r>
              <a:rPr lang="en-US" altLang="zh-CN" dirty="0" smtClean="0"/>
              <a:t>a</a:t>
            </a:r>
            <a:r>
              <a:rPr lang="zh-CN" altLang="en-US" dirty="0" smtClean="0"/>
              <a:t>）目标函数；</a:t>
            </a:r>
            <a:r>
              <a:rPr lang="en-US" altLang="zh-CN" dirty="0" smtClean="0"/>
              <a:t>b</a:t>
            </a:r>
            <a:r>
              <a:rPr lang="zh-CN" altLang="en-US" dirty="0" smtClean="0"/>
              <a:t>）目标解。</a:t>
            </a:r>
          </a:p>
          <a:p>
            <a:r>
              <a:rPr lang="zh-CN" altLang="en-US" dirty="0" smtClean="0"/>
              <a:t>换句话说，就是</a:t>
            </a:r>
            <a:r>
              <a:rPr lang="en-US" altLang="zh-CN" dirty="0" smtClean="0"/>
              <a:t>——</a:t>
            </a:r>
            <a:r>
              <a:rPr lang="zh-CN" altLang="en-US" dirty="0" smtClean="0"/>
              <a:t>使用能量模型使得学习一个数据的分布变得容易可行了。</a:t>
            </a:r>
            <a:endParaRPr lang="en-US" altLang="zh-CN" dirty="0" smtClean="0"/>
          </a:p>
          <a:p>
            <a:r>
              <a:rPr lang="zh-CN" altLang="en-US" dirty="0" smtClean="0"/>
              <a:t>能否把最优解嵌入到能量函数中至关重要，决定着我们具体问题求解的好坏。统</a:t>
            </a:r>
            <a:r>
              <a:rPr lang="zh-CN" altLang="en-US" b="1" dirty="0" smtClean="0">
                <a:solidFill>
                  <a:srgbClr val="FF0000"/>
                </a:solidFill>
              </a:rPr>
              <a:t>计模式识别主要工作之一就是捕获变量之间的相关性</a:t>
            </a:r>
            <a:r>
              <a:rPr lang="zh-CN" altLang="en-US" dirty="0" smtClean="0"/>
              <a:t>，</a:t>
            </a:r>
            <a:r>
              <a:rPr lang="zh-CN" altLang="en-US" b="1" dirty="0" smtClean="0">
                <a:solidFill>
                  <a:srgbClr val="00B050"/>
                </a:solidFill>
              </a:rPr>
              <a:t>同样能量模型也要捕获变量之间的相关性，变量之间的相关程度决定了能量的高低。</a:t>
            </a:r>
            <a:r>
              <a:rPr lang="zh-CN" altLang="en-US" b="1" dirty="0" smtClean="0">
                <a:solidFill>
                  <a:srgbClr val="FF0000"/>
                </a:solidFill>
              </a:rPr>
              <a:t>把变量的相关关系用图表示出来，并引入概率测度方式就构成了概率图模型的能量模型</a:t>
            </a:r>
            <a:r>
              <a:rPr lang="zh-CN" altLang="en-US" dirty="0" smtClean="0"/>
              <a:t>。</a:t>
            </a:r>
          </a:p>
          <a:p>
            <a:r>
              <a:rPr lang="en-US" dirty="0" smtClean="0"/>
              <a:t>RBM</a:t>
            </a:r>
            <a:r>
              <a:rPr lang="zh-CN" altLang="en-US" dirty="0" smtClean="0"/>
              <a:t>作为一种概率图模型，引入了概率就可以使用采样技术求解，在</a:t>
            </a:r>
            <a:r>
              <a:rPr lang="en-US" b="1" dirty="0" err="1" smtClean="0">
                <a:solidFill>
                  <a:srgbClr val="FF0000"/>
                </a:solidFill>
              </a:rPr>
              <a:t>CD（contrastive</a:t>
            </a:r>
            <a:r>
              <a:rPr lang="en-US" b="1" dirty="0" smtClean="0">
                <a:solidFill>
                  <a:srgbClr val="FF0000"/>
                </a:solidFill>
              </a:rPr>
              <a:t> divergence）</a:t>
            </a:r>
            <a:r>
              <a:rPr lang="zh-CN" altLang="en-US" b="1" dirty="0" smtClean="0">
                <a:solidFill>
                  <a:srgbClr val="FF0000"/>
                </a:solidFill>
              </a:rPr>
              <a:t>算法中采样部分扮演着模拟求解梯度的角色。</a:t>
            </a:r>
            <a:endParaRPr lang="en-US" altLang="zh-CN" b="1" dirty="0" smtClean="0">
              <a:solidFill>
                <a:srgbClr val="FF0000"/>
              </a:solidFill>
            </a:endParaRPr>
          </a:p>
          <a:p>
            <a:pPr lvl="1"/>
            <a:r>
              <a:rPr lang="zh-CN" altLang="en-US" dirty="0" smtClean="0"/>
              <a:t>能量函数的意义是有一个解释的，叫做专家乘积系统（</a:t>
            </a:r>
            <a:r>
              <a:rPr lang="en-US" altLang="zh-CN" dirty="0" smtClean="0"/>
              <a:t>POE</a:t>
            </a:r>
            <a:r>
              <a:rPr lang="zh-CN" altLang="en-US" dirty="0" smtClean="0"/>
              <a:t>，</a:t>
            </a:r>
            <a:r>
              <a:rPr lang="en-US" altLang="zh-CN" dirty="0" smtClean="0"/>
              <a:t>product of expert</a:t>
            </a:r>
            <a:r>
              <a:rPr lang="zh-CN" altLang="en-US" dirty="0" smtClean="0"/>
              <a:t>），这个理论也是</a:t>
            </a:r>
            <a:r>
              <a:rPr lang="en-US" altLang="zh-CN" dirty="0" err="1" smtClean="0"/>
              <a:t>hinton</a:t>
            </a:r>
            <a:r>
              <a:rPr lang="zh-CN" altLang="en-US" dirty="0" smtClean="0"/>
              <a:t>发明的，他把每个隐藏节点看做一个“专家”，每个“专家”都能对可视节点的状态分布产生影响，可能单个“专家”对可视节点的状态分布不够强，但是所有的“专家”的观察结果连乘起来就够强了。具体我也看不太懂，各位有兴趣看</a:t>
            </a:r>
            <a:r>
              <a:rPr lang="en-US" altLang="zh-CN" dirty="0" err="1" smtClean="0"/>
              <a:t>hinton</a:t>
            </a:r>
            <a:r>
              <a:rPr lang="zh-CN" altLang="en-US" dirty="0" smtClean="0"/>
              <a:t>的论文吧，中文的也有，叫</a:t>
            </a:r>
            <a:r>
              <a:rPr lang="en-US" altLang="zh-CN" dirty="0" smtClean="0"/>
              <a:t>《</a:t>
            </a:r>
            <a:r>
              <a:rPr lang="zh-CN" altLang="en-US" dirty="0" smtClean="0"/>
              <a:t>专家乘积系统的原理及应用，孙征，李宁</a:t>
            </a:r>
            <a:r>
              <a:rPr lang="en-US" altLang="zh-CN" dirty="0" smtClean="0"/>
              <a:t>》</a:t>
            </a:r>
            <a:r>
              <a:rPr lang="zh-CN" altLang="en-US" dirty="0" smtClean="0"/>
              <a:t>。</a:t>
            </a:r>
            <a:endParaRPr lang="en-US" b="1" dirty="0">
              <a:solidFill>
                <a:srgbClr val="FF0000"/>
              </a:solidFill>
            </a:endParaRPr>
          </a:p>
        </p:txBody>
      </p:sp>
      <p:sp>
        <p:nvSpPr>
          <p:cNvPr id="3" name="Title 2"/>
          <p:cNvSpPr>
            <a:spLocks noGrp="1"/>
          </p:cNvSpPr>
          <p:nvPr>
            <p:ph type="title"/>
          </p:nvPr>
        </p:nvSpPr>
        <p:spPr/>
        <p:txBody>
          <a:bodyPr>
            <a:normAutofit/>
          </a:bodyPr>
          <a:lstStyle/>
          <a:p>
            <a:r>
              <a:rPr lang="zh-CN" altLang="en-US" b="1" dirty="0" smtClean="0"/>
              <a:t>能量模型作用</a:t>
            </a:r>
            <a:endParaRPr lang="en-US" dirty="0"/>
          </a:p>
        </p:txBody>
      </p:sp>
      <p:sp>
        <p:nvSpPr>
          <p:cNvPr id="4" name="Content Placeholder 3"/>
          <p:cNvSpPr>
            <a:spLocks noGrp="1"/>
          </p:cNvSpPr>
          <p:nvPr>
            <p:ph sz="quarter" idx="10"/>
          </p:nvPr>
        </p:nvSpPr>
        <p:spPr/>
        <p:txBody>
          <a:bodyPr/>
          <a:lstStyle/>
          <a:p>
            <a:r>
              <a:rPr lang="en-US" dirty="0" smtClean="0">
                <a:hlinkClick r:id="rId2"/>
              </a:rPr>
              <a:t>http://blog.csdn.net/mytestmy/article/details/9150213</a:t>
            </a:r>
            <a:r>
              <a:rPr lang="en-US" dirty="0" smtClean="0"/>
              <a:t> </a:t>
            </a:r>
          </a:p>
          <a:p>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3200400" y="4320540"/>
            <a:ext cx="4114800" cy="116586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b="1" dirty="0" smtClean="0">
                <a:solidFill>
                  <a:srgbClr val="FF0000"/>
                </a:solidFill>
              </a:rPr>
              <a:t>其实求解的目标也可以认为是让</a:t>
            </a:r>
            <a:r>
              <a:rPr lang="en-US" altLang="zh-CN" b="1" dirty="0" smtClean="0">
                <a:solidFill>
                  <a:srgbClr val="FF0000"/>
                </a:solidFill>
              </a:rPr>
              <a:t>RBM</a:t>
            </a:r>
            <a:r>
              <a:rPr lang="zh-CN" altLang="en-US" b="1" dirty="0" smtClean="0">
                <a:solidFill>
                  <a:srgbClr val="FF0000"/>
                </a:solidFill>
              </a:rPr>
              <a:t>网络表示的</a:t>
            </a:r>
            <a:r>
              <a:rPr lang="en-US" altLang="zh-CN" b="1" dirty="0" smtClean="0">
                <a:solidFill>
                  <a:srgbClr val="FF0000"/>
                </a:solidFill>
              </a:rPr>
              <a:t>Gibbs</a:t>
            </a:r>
            <a:r>
              <a:rPr lang="zh-CN" altLang="en-US" b="1" dirty="0" smtClean="0">
                <a:solidFill>
                  <a:srgbClr val="FF0000"/>
                </a:solidFill>
              </a:rPr>
              <a:t>分布与输入样本的分布尽可能地接近。</a:t>
            </a:r>
            <a:endParaRPr lang="en-US" altLang="zh-CN" b="1" dirty="0" smtClean="0">
              <a:solidFill>
                <a:srgbClr val="FF0000"/>
              </a:solidFill>
            </a:endParaRPr>
          </a:p>
          <a:p>
            <a:r>
              <a:rPr lang="zh-CN" altLang="en-US" dirty="0" smtClean="0"/>
              <a:t>如果输入样本表示的分布与</a:t>
            </a:r>
            <a:r>
              <a:rPr lang="en-US" altLang="zh-CN" dirty="0" smtClean="0"/>
              <a:t>RBM</a:t>
            </a:r>
            <a:r>
              <a:rPr lang="zh-CN" altLang="en-US" dirty="0" smtClean="0"/>
              <a:t>表示的</a:t>
            </a:r>
            <a:r>
              <a:rPr lang="en-US" altLang="zh-CN" dirty="0" smtClean="0"/>
              <a:t>Gibbs</a:t>
            </a:r>
            <a:r>
              <a:rPr lang="zh-CN" altLang="en-US" dirty="0" smtClean="0"/>
              <a:t>分布完全符合，这个</a:t>
            </a:r>
            <a:r>
              <a:rPr lang="en-US" altLang="zh-CN" dirty="0" smtClean="0"/>
              <a:t>KL</a:t>
            </a:r>
            <a:r>
              <a:rPr lang="zh-CN" altLang="en-US" dirty="0" smtClean="0"/>
              <a:t>距离就是</a:t>
            </a:r>
            <a:r>
              <a:rPr lang="en-US" altLang="zh-CN" dirty="0" smtClean="0"/>
              <a:t>0</a:t>
            </a:r>
            <a:r>
              <a:rPr lang="zh-CN" altLang="en-US" dirty="0" smtClean="0"/>
              <a:t>，否则就是一个大于</a:t>
            </a:r>
            <a:r>
              <a:rPr lang="en-US" altLang="zh-CN" dirty="0" smtClean="0"/>
              <a:t>0</a:t>
            </a:r>
            <a:r>
              <a:rPr lang="zh-CN" altLang="en-US" dirty="0" smtClean="0"/>
              <a:t>的数。</a:t>
            </a:r>
            <a:endParaRPr lang="en-US" altLang="zh-CN" dirty="0" smtClean="0"/>
          </a:p>
          <a:p>
            <a:r>
              <a:rPr lang="zh-CN" altLang="en-US" dirty="0" smtClean="0"/>
              <a:t>当</a:t>
            </a:r>
            <a:r>
              <a:rPr lang="en-US" altLang="zh-CN" dirty="0" smtClean="0"/>
              <a:t>RBM</a:t>
            </a:r>
            <a:r>
              <a:rPr lang="zh-CN" altLang="en-US" dirty="0" smtClean="0"/>
              <a:t>网络训练完成后，如果让这个</a:t>
            </a:r>
            <a:r>
              <a:rPr lang="en-US" altLang="zh-CN" dirty="0" smtClean="0"/>
              <a:t>RBM</a:t>
            </a:r>
            <a:r>
              <a:rPr lang="zh-CN" altLang="en-US" dirty="0" smtClean="0"/>
              <a:t>网络随机发生若干次状态（当然一个状态是由</a:t>
            </a:r>
            <a:r>
              <a:rPr lang="en-US" altLang="zh-CN" dirty="0" smtClean="0"/>
              <a:t>(</a:t>
            </a:r>
            <a:r>
              <a:rPr lang="en-US" altLang="zh-CN" dirty="0" err="1" smtClean="0"/>
              <a:t>v,h</a:t>
            </a:r>
            <a:r>
              <a:rPr lang="en-US" altLang="zh-CN" dirty="0" smtClean="0"/>
              <a:t>)</a:t>
            </a:r>
            <a:r>
              <a:rPr lang="zh-CN" altLang="en-US" dirty="0" smtClean="0"/>
              <a:t>组成的），这若干次状态中，可视节点部分（就是</a:t>
            </a:r>
            <a:r>
              <a:rPr lang="en-US" altLang="zh-CN" dirty="0" smtClean="0"/>
              <a:t>v</a:t>
            </a:r>
            <a:r>
              <a:rPr lang="zh-CN" altLang="en-US" dirty="0" smtClean="0"/>
              <a:t>）出现训练样本的概率要最大。</a:t>
            </a:r>
            <a:endParaRPr lang="en-US" altLang="zh-CN" dirty="0" smtClean="0"/>
          </a:p>
          <a:p>
            <a:pPr lvl="1"/>
            <a:r>
              <a:rPr lang="zh-CN" altLang="en-US" dirty="0" smtClean="0"/>
              <a:t>例如一个样本</a:t>
            </a:r>
            <a:r>
              <a:rPr lang="en-US" altLang="zh-CN" dirty="0" smtClean="0"/>
              <a:t>(1,0,1,0,1)</a:t>
            </a:r>
            <a:r>
              <a:rPr lang="zh-CN" altLang="en-US" dirty="0" smtClean="0"/>
              <a:t>编码到</a:t>
            </a:r>
            <a:r>
              <a:rPr lang="en-US" altLang="zh-CN" dirty="0" smtClean="0"/>
              <a:t>(0,1,1)</a:t>
            </a:r>
            <a:r>
              <a:rPr lang="zh-CN" altLang="en-US" dirty="0" smtClean="0"/>
              <a:t>，那么，</a:t>
            </a:r>
            <a:r>
              <a:rPr lang="en-US" altLang="zh-CN" dirty="0" smtClean="0"/>
              <a:t>(0,1,1)</a:t>
            </a:r>
            <a:r>
              <a:rPr lang="zh-CN" altLang="en-US" dirty="0" smtClean="0"/>
              <a:t>从隐藏节点反编码到可视节点的时候也要大概率地编码到</a:t>
            </a:r>
            <a:r>
              <a:rPr lang="en-US" altLang="zh-CN" dirty="0" smtClean="0"/>
              <a:t>(1,0,1,0,1)</a:t>
            </a:r>
            <a:r>
              <a:rPr lang="zh-CN" altLang="en-US" dirty="0" smtClean="0"/>
              <a:t>。</a:t>
            </a:r>
            <a:endParaRPr lang="en-US" b="1" dirty="0">
              <a:solidFill>
                <a:srgbClr val="FF0000"/>
              </a:solidFill>
            </a:endParaRPr>
          </a:p>
        </p:txBody>
      </p:sp>
      <p:sp>
        <p:nvSpPr>
          <p:cNvPr id="3" name="Title 2"/>
          <p:cNvSpPr>
            <a:spLocks noGrp="1"/>
          </p:cNvSpPr>
          <p:nvPr>
            <p:ph type="title"/>
          </p:nvPr>
        </p:nvSpPr>
        <p:spPr/>
        <p:txBody>
          <a:bodyPr>
            <a:normAutofit/>
          </a:bodyPr>
          <a:lstStyle/>
          <a:p>
            <a:r>
              <a:rPr lang="zh-CN" altLang="en-US" b="1" dirty="0" smtClean="0"/>
              <a:t>从能量模型到概率</a:t>
            </a:r>
            <a:endParaRPr lang="zh-CN" altLang="en-US" b="1" dirty="0"/>
          </a:p>
        </p:txBody>
      </p:sp>
      <p:sp>
        <p:nvSpPr>
          <p:cNvPr id="4" name="Content Placeholder 3"/>
          <p:cNvSpPr>
            <a:spLocks noGrp="1"/>
          </p:cNvSpPr>
          <p:nvPr>
            <p:ph sz="quarter" idx="10"/>
          </p:nvPr>
        </p:nvSpPr>
        <p:spPr/>
        <p:txBody>
          <a:bodyPr/>
          <a:lstStyle/>
          <a:p>
            <a:r>
              <a:rPr lang="en-US" dirty="0" smtClean="0">
                <a:hlinkClick r:id="rId2"/>
              </a:rPr>
              <a:t>http://blog.csdn.net/mytestmy/article/details/9150213</a:t>
            </a:r>
            <a:r>
              <a:rPr lang="en-US" dirty="0" smtClean="0"/>
              <a:t> </a:t>
            </a:r>
          </a:p>
          <a:p>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3146425" y="2667000"/>
            <a:ext cx="4168775" cy="2674406"/>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b="1" dirty="0" smtClean="0">
                <a:solidFill>
                  <a:srgbClr val="FF0000"/>
                </a:solidFill>
              </a:rPr>
              <a:t>其实求解的目标也可以认为是让</a:t>
            </a:r>
            <a:r>
              <a:rPr lang="en-US" altLang="zh-CN" b="1" dirty="0" smtClean="0">
                <a:solidFill>
                  <a:srgbClr val="FF0000"/>
                </a:solidFill>
              </a:rPr>
              <a:t>RBM</a:t>
            </a:r>
            <a:r>
              <a:rPr lang="zh-CN" altLang="en-US" b="1" dirty="0" smtClean="0">
                <a:solidFill>
                  <a:srgbClr val="FF0000"/>
                </a:solidFill>
              </a:rPr>
              <a:t>网络表示的</a:t>
            </a:r>
            <a:r>
              <a:rPr lang="en-US" altLang="zh-CN" b="1" dirty="0" smtClean="0">
                <a:solidFill>
                  <a:srgbClr val="FF0000"/>
                </a:solidFill>
              </a:rPr>
              <a:t>Gibbs</a:t>
            </a:r>
            <a:r>
              <a:rPr lang="zh-CN" altLang="en-US" b="1" dirty="0" smtClean="0">
                <a:solidFill>
                  <a:srgbClr val="FF0000"/>
                </a:solidFill>
              </a:rPr>
              <a:t>分布与输入样本的分布尽可能地接近。</a:t>
            </a:r>
            <a:endParaRPr lang="en-US" altLang="zh-CN" b="1" dirty="0" smtClean="0">
              <a:solidFill>
                <a:srgbClr val="FF0000"/>
              </a:solidFill>
            </a:endParaRPr>
          </a:p>
          <a:p>
            <a:r>
              <a:rPr lang="zh-CN" altLang="en-US" dirty="0" smtClean="0"/>
              <a:t>如果输入样本表示的分布与</a:t>
            </a:r>
            <a:r>
              <a:rPr lang="en-US" altLang="zh-CN" dirty="0" smtClean="0"/>
              <a:t>RBM</a:t>
            </a:r>
            <a:r>
              <a:rPr lang="zh-CN" altLang="en-US" dirty="0" smtClean="0"/>
              <a:t>表示的</a:t>
            </a:r>
            <a:r>
              <a:rPr lang="en-US" altLang="zh-CN" dirty="0" smtClean="0"/>
              <a:t>Gibbs</a:t>
            </a:r>
            <a:r>
              <a:rPr lang="zh-CN" altLang="en-US" dirty="0" smtClean="0"/>
              <a:t>分布完全符合，这个</a:t>
            </a:r>
            <a:r>
              <a:rPr lang="en-US" altLang="zh-CN" dirty="0" smtClean="0"/>
              <a:t>KL</a:t>
            </a:r>
            <a:r>
              <a:rPr lang="zh-CN" altLang="en-US" dirty="0" smtClean="0"/>
              <a:t>距离就是</a:t>
            </a:r>
            <a:r>
              <a:rPr lang="en-US" altLang="zh-CN" dirty="0" smtClean="0"/>
              <a:t>0</a:t>
            </a:r>
            <a:r>
              <a:rPr lang="zh-CN" altLang="en-US" dirty="0" smtClean="0"/>
              <a:t>，否则就是一个大于</a:t>
            </a:r>
            <a:r>
              <a:rPr lang="en-US" altLang="zh-CN" dirty="0" smtClean="0"/>
              <a:t>0</a:t>
            </a:r>
            <a:r>
              <a:rPr lang="zh-CN" altLang="en-US" dirty="0" smtClean="0"/>
              <a:t>的数。</a:t>
            </a:r>
            <a:endParaRPr lang="en-US" b="1" dirty="0">
              <a:solidFill>
                <a:srgbClr val="FF0000"/>
              </a:solidFill>
            </a:endParaRPr>
          </a:p>
        </p:txBody>
      </p:sp>
      <p:sp>
        <p:nvSpPr>
          <p:cNvPr id="3" name="Title 2"/>
          <p:cNvSpPr>
            <a:spLocks noGrp="1"/>
          </p:cNvSpPr>
          <p:nvPr>
            <p:ph type="title"/>
          </p:nvPr>
        </p:nvSpPr>
        <p:spPr/>
        <p:txBody>
          <a:bodyPr>
            <a:normAutofit/>
          </a:bodyPr>
          <a:lstStyle/>
          <a:p>
            <a:r>
              <a:rPr lang="zh-CN" altLang="en-US" b="1" dirty="0" smtClean="0"/>
              <a:t>从能量模型到概率</a:t>
            </a:r>
            <a:endParaRPr lang="zh-CN" altLang="en-US" b="1" dirty="0"/>
          </a:p>
        </p:txBody>
      </p:sp>
      <p:sp>
        <p:nvSpPr>
          <p:cNvPr id="4" name="Content Placeholder 3"/>
          <p:cNvSpPr>
            <a:spLocks noGrp="1"/>
          </p:cNvSpPr>
          <p:nvPr>
            <p:ph sz="quarter" idx="10"/>
          </p:nvPr>
        </p:nvSpPr>
        <p:spPr/>
        <p:txBody>
          <a:bodyPr/>
          <a:lstStyle/>
          <a:p>
            <a:r>
              <a:rPr lang="en-US" dirty="0" smtClean="0">
                <a:hlinkClick r:id="rId2"/>
              </a:rPr>
              <a:t>http://blog.csdn.net/mytestmy/article/details/9150213</a:t>
            </a:r>
            <a:r>
              <a:rPr lang="en-US" dirty="0" smtClean="0"/>
              <a:t> </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r>
              <a:rPr lang="en-US" dirty="0" smtClean="0"/>
              <a:t>DBM</a:t>
            </a:r>
            <a:endParaRPr lang="en-US" dirty="0"/>
          </a:p>
        </p:txBody>
      </p:sp>
      <p:sp>
        <p:nvSpPr>
          <p:cNvPr id="4" name="Content Placeholder 3"/>
          <p:cNvSpPr>
            <a:spLocks noGrp="1"/>
          </p:cNvSpPr>
          <p:nvPr>
            <p:ph sz="quarter" idx="10"/>
          </p:nvPr>
        </p:nvSpPr>
        <p:spPr/>
        <p:txBody>
          <a:bodyPr/>
          <a:lstStyle/>
          <a:p>
            <a:r>
              <a:rPr lang="en-US" dirty="0" smtClean="0">
                <a:hlinkClick r:id="rId2"/>
              </a:rPr>
              <a:t>http://blog.csdn.net/itplus/article/details/19168937</a:t>
            </a:r>
            <a:endParaRPr lang="en-US" dirty="0" smtClean="0"/>
          </a:p>
          <a:p>
            <a:r>
              <a:rPr lang="en-US" dirty="0" smtClean="0">
                <a:hlinkClick r:id="rId3"/>
              </a:rPr>
              <a:t>http://blog.csdn.net/itplus/article/details/9079973</a:t>
            </a:r>
            <a:endParaRPr lang="en-US" dirty="0" smtClean="0"/>
          </a:p>
          <a:p>
            <a:r>
              <a:rPr lang="en-US" dirty="0" smtClean="0">
                <a:hlinkClick r:id="rId4"/>
              </a:rPr>
              <a:t>https://prezi.com/rfd9w-xs4k-q/a-real-time-sensory-fusion-model-using-a-restricted-boltzmann-machine-with-spiking-neurons/</a:t>
            </a:r>
            <a:endParaRPr lang="en-US" dirty="0" smtClean="0"/>
          </a:p>
          <a:p>
            <a:endParaRPr lang="en-US" dirty="0" smtClean="0"/>
          </a:p>
          <a:p>
            <a:endParaRPr lang="en-US" dirty="0" smtClean="0"/>
          </a:p>
          <a:p>
            <a:endParaRPr lang="en-US" dirty="0"/>
          </a:p>
        </p:txBody>
      </p:sp>
      <p:pic>
        <p:nvPicPr>
          <p:cNvPr id="11266" name="Picture 2"/>
          <p:cNvPicPr>
            <a:picLocks noChangeAspect="1" noChangeArrowheads="1"/>
          </p:cNvPicPr>
          <p:nvPr/>
        </p:nvPicPr>
        <p:blipFill>
          <a:blip r:embed="rId5" cstate="print"/>
          <a:srcRect/>
          <a:stretch>
            <a:fillRect/>
          </a:stretch>
        </p:blipFill>
        <p:spPr bwMode="auto">
          <a:xfrm>
            <a:off x="3581400" y="990600"/>
            <a:ext cx="3352800" cy="675249"/>
          </a:xfrm>
          <a:prstGeom prst="rect">
            <a:avLst/>
          </a:prstGeom>
          <a:noFill/>
          <a:ln w="9525">
            <a:noFill/>
            <a:miter lim="800000"/>
            <a:headEnd/>
            <a:tailEnd/>
          </a:ln>
        </p:spPr>
      </p:pic>
      <p:pic>
        <p:nvPicPr>
          <p:cNvPr id="11267" name="Picture 3"/>
          <p:cNvPicPr>
            <a:picLocks noChangeAspect="1" noChangeArrowheads="1"/>
          </p:cNvPicPr>
          <p:nvPr/>
        </p:nvPicPr>
        <p:blipFill>
          <a:blip r:embed="rId6" cstate="print"/>
          <a:srcRect/>
          <a:stretch>
            <a:fillRect/>
          </a:stretch>
        </p:blipFill>
        <p:spPr bwMode="auto">
          <a:xfrm>
            <a:off x="228600" y="990600"/>
            <a:ext cx="3279800" cy="3048000"/>
          </a:xfrm>
          <a:prstGeom prst="rect">
            <a:avLst/>
          </a:prstGeom>
          <a:noFill/>
          <a:ln w="9525">
            <a:noFill/>
            <a:miter lim="800000"/>
            <a:headEnd/>
            <a:tailEnd/>
          </a:ln>
        </p:spPr>
      </p:pic>
      <p:pic>
        <p:nvPicPr>
          <p:cNvPr id="11268" name="Picture 4"/>
          <p:cNvPicPr>
            <a:picLocks noChangeAspect="1" noChangeArrowheads="1"/>
          </p:cNvPicPr>
          <p:nvPr/>
        </p:nvPicPr>
        <p:blipFill>
          <a:blip r:embed="rId7" cstate="print"/>
          <a:srcRect/>
          <a:stretch>
            <a:fillRect/>
          </a:stretch>
        </p:blipFill>
        <p:spPr bwMode="auto">
          <a:xfrm>
            <a:off x="3657600" y="1828800"/>
            <a:ext cx="2091655" cy="1219200"/>
          </a:xfrm>
          <a:prstGeom prst="rect">
            <a:avLst/>
          </a:prstGeom>
          <a:noFill/>
          <a:ln w="9525">
            <a:noFill/>
            <a:miter lim="800000"/>
            <a:headEnd/>
            <a:tailEnd/>
          </a:ln>
        </p:spPr>
      </p:pic>
      <p:pic>
        <p:nvPicPr>
          <p:cNvPr id="2050" name="Picture 2"/>
          <p:cNvPicPr>
            <a:picLocks noChangeAspect="1" noChangeArrowheads="1"/>
          </p:cNvPicPr>
          <p:nvPr/>
        </p:nvPicPr>
        <p:blipFill>
          <a:blip r:embed="rId8" cstate="print"/>
          <a:srcRect/>
          <a:stretch>
            <a:fillRect/>
          </a:stretch>
        </p:blipFill>
        <p:spPr bwMode="auto">
          <a:xfrm>
            <a:off x="3810000" y="3100985"/>
            <a:ext cx="3186113" cy="23854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685800" y="1066800"/>
            <a:ext cx="4616263" cy="32004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dirty="0" smtClean="0"/>
              <a:t>MH</a:t>
            </a:r>
            <a:r>
              <a:rPr lang="zh-CN" altLang="en-US" dirty="0" smtClean="0"/>
              <a:t>算法利用了马尔可夫链的细致平衡，从而获得了联合分布的采样。有了联合分布的采样我们就可以得到边缘分布</a:t>
            </a:r>
            <a:endParaRPr lang="en-US" dirty="0"/>
          </a:p>
        </p:txBody>
      </p:sp>
      <p:sp>
        <p:nvSpPr>
          <p:cNvPr id="3" name="Title 2"/>
          <p:cNvSpPr>
            <a:spLocks noGrp="1"/>
          </p:cNvSpPr>
          <p:nvPr>
            <p:ph type="title"/>
          </p:nvPr>
        </p:nvSpPr>
        <p:spPr/>
        <p:txBody>
          <a:bodyPr/>
          <a:lstStyle/>
          <a:p>
            <a:r>
              <a:rPr lang="en-US" altLang="zh-CN" dirty="0" smtClean="0"/>
              <a:t>Sampling</a:t>
            </a:r>
            <a:endParaRPr lang="en-US" dirty="0"/>
          </a:p>
        </p:txBody>
      </p:sp>
      <p:sp>
        <p:nvSpPr>
          <p:cNvPr id="4" name="Content Placeholder 3"/>
          <p:cNvSpPr>
            <a:spLocks noGrp="1"/>
          </p:cNvSpPr>
          <p:nvPr>
            <p:ph sz="quarter" idx="10"/>
          </p:nvPr>
        </p:nvSpPr>
        <p:spPr/>
        <p:txBody>
          <a:bodyPr/>
          <a:lstStyle/>
          <a:p>
            <a:r>
              <a:rPr lang="en-US" dirty="0" smtClean="0">
                <a:hlinkClick r:id="rId2"/>
              </a:rPr>
              <a:t>http://www.cnblogs.com/tornadomeet/archive/2013/03/26/2982694.html</a:t>
            </a:r>
            <a:endParaRPr lang="en-US" dirty="0" smtClean="0"/>
          </a:p>
          <a:p>
            <a:r>
              <a:rPr lang="en-US" dirty="0" smtClean="0">
                <a:hlinkClick r:id="rId3"/>
              </a:rPr>
              <a:t>http://www.tuicool.com/articles/fqEf6f</a:t>
            </a:r>
            <a:endParaRPr lang="en-US" dirty="0" smtClean="0"/>
          </a:p>
          <a:p>
            <a:r>
              <a:rPr lang="en-US" dirty="0" smtClean="0">
                <a:hlinkClick r:id="rId4"/>
              </a:rPr>
              <a:t>http://www.mit.edu/~ilkery/papers/GibbsSampling.pdf</a:t>
            </a:r>
            <a:endParaRPr lang="en-US" dirty="0" smtClean="0"/>
          </a:p>
          <a:p>
            <a:endParaRPr lang="en-US" dirty="0" smtClean="0"/>
          </a:p>
          <a:p>
            <a:endParaRPr lang="en-US" dirty="0" smtClean="0"/>
          </a:p>
          <a:p>
            <a:endParaRPr lang="en-US" dirty="0" smtClean="0"/>
          </a:p>
          <a:p>
            <a:endParaRPr lang="en-US" dirty="0"/>
          </a:p>
        </p:txBody>
      </p:sp>
      <p:pic>
        <p:nvPicPr>
          <p:cNvPr id="8" name="Picture 2"/>
          <p:cNvPicPr>
            <a:picLocks noChangeAspect="1" noChangeArrowheads="1"/>
          </p:cNvPicPr>
          <p:nvPr/>
        </p:nvPicPr>
        <p:blipFill>
          <a:blip r:embed="rId5" cstate="print"/>
          <a:srcRect/>
          <a:stretch>
            <a:fillRect/>
          </a:stretch>
        </p:blipFill>
        <p:spPr bwMode="auto">
          <a:xfrm>
            <a:off x="533400" y="1447800"/>
            <a:ext cx="3638550" cy="25101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r>
              <a:rPr lang="en-US" dirty="0" smtClean="0"/>
              <a:t>DBM</a:t>
            </a:r>
            <a:endParaRPr lang="en-US" dirty="0"/>
          </a:p>
        </p:txBody>
      </p:sp>
      <p:sp>
        <p:nvSpPr>
          <p:cNvPr id="4" name="Content Placeholder 3"/>
          <p:cNvSpPr>
            <a:spLocks noGrp="1"/>
          </p:cNvSpPr>
          <p:nvPr>
            <p:ph sz="quarter" idx="10"/>
          </p:nvPr>
        </p:nvSpPr>
        <p:spPr/>
        <p:txBody>
          <a:bodyPr/>
          <a:lstStyle/>
          <a:p>
            <a:r>
              <a:rPr lang="en-US" dirty="0" smtClean="0">
                <a:hlinkClick r:id="rId2"/>
              </a:rPr>
              <a:t>http://blog.csdn.net/itplus/article/details/19168989</a:t>
            </a:r>
            <a:endParaRPr lang="en-US" dirty="0" smtClean="0"/>
          </a:p>
          <a:p>
            <a:endParaRPr lang="en-US" dirty="0"/>
          </a:p>
        </p:txBody>
      </p:sp>
      <p:pic>
        <p:nvPicPr>
          <p:cNvPr id="14338" name="Picture 2"/>
          <p:cNvPicPr>
            <a:picLocks noChangeAspect="1" noChangeArrowheads="1"/>
          </p:cNvPicPr>
          <p:nvPr/>
        </p:nvPicPr>
        <p:blipFill>
          <a:blip r:embed="rId3" cstate="print"/>
          <a:srcRect/>
          <a:stretch>
            <a:fillRect/>
          </a:stretch>
        </p:blipFill>
        <p:spPr bwMode="auto">
          <a:xfrm>
            <a:off x="381000" y="990600"/>
            <a:ext cx="2626609" cy="2438400"/>
          </a:xfrm>
          <a:prstGeom prst="rect">
            <a:avLst/>
          </a:prstGeom>
          <a:noFill/>
          <a:ln w="9525">
            <a:noFill/>
            <a:miter lim="800000"/>
            <a:headEnd/>
            <a:tailEnd/>
          </a:ln>
        </p:spPr>
      </p:pic>
      <p:pic>
        <p:nvPicPr>
          <p:cNvPr id="14339" name="Picture 3"/>
          <p:cNvPicPr>
            <a:picLocks noChangeAspect="1" noChangeArrowheads="1"/>
          </p:cNvPicPr>
          <p:nvPr/>
        </p:nvPicPr>
        <p:blipFill>
          <a:blip r:embed="rId4" cstate="print"/>
          <a:srcRect/>
          <a:stretch>
            <a:fillRect/>
          </a:stretch>
        </p:blipFill>
        <p:spPr bwMode="auto">
          <a:xfrm>
            <a:off x="381000" y="4191000"/>
            <a:ext cx="2590800" cy="430434"/>
          </a:xfrm>
          <a:prstGeom prst="rect">
            <a:avLst/>
          </a:prstGeom>
          <a:noFill/>
          <a:ln w="9525">
            <a:noFill/>
            <a:miter lim="800000"/>
            <a:headEnd/>
            <a:tailEnd/>
          </a:ln>
        </p:spPr>
      </p:pic>
      <p:pic>
        <p:nvPicPr>
          <p:cNvPr id="14340" name="Picture 4"/>
          <p:cNvPicPr>
            <a:picLocks noChangeAspect="1" noChangeArrowheads="1"/>
          </p:cNvPicPr>
          <p:nvPr/>
        </p:nvPicPr>
        <p:blipFill>
          <a:blip r:embed="rId5" cstate="print"/>
          <a:srcRect/>
          <a:stretch>
            <a:fillRect/>
          </a:stretch>
        </p:blipFill>
        <p:spPr bwMode="auto">
          <a:xfrm>
            <a:off x="3200400" y="304800"/>
            <a:ext cx="2318768" cy="1479278"/>
          </a:xfrm>
          <a:prstGeom prst="rect">
            <a:avLst/>
          </a:prstGeom>
          <a:noFill/>
          <a:ln w="9525">
            <a:noFill/>
            <a:miter lim="800000"/>
            <a:headEnd/>
            <a:tailEnd/>
          </a:ln>
        </p:spPr>
      </p:pic>
      <p:pic>
        <p:nvPicPr>
          <p:cNvPr id="14341" name="Picture 5"/>
          <p:cNvPicPr>
            <a:picLocks noChangeAspect="1" noChangeArrowheads="1"/>
          </p:cNvPicPr>
          <p:nvPr/>
        </p:nvPicPr>
        <p:blipFill>
          <a:blip r:embed="rId6" cstate="print"/>
          <a:srcRect/>
          <a:stretch>
            <a:fillRect/>
          </a:stretch>
        </p:blipFill>
        <p:spPr bwMode="auto">
          <a:xfrm>
            <a:off x="4191000" y="1783116"/>
            <a:ext cx="3024188" cy="3703284"/>
          </a:xfrm>
          <a:prstGeom prst="rect">
            <a:avLst/>
          </a:prstGeom>
          <a:noFill/>
          <a:ln w="9525">
            <a:noFill/>
            <a:miter lim="800000"/>
            <a:headEnd/>
            <a:tailEnd/>
          </a:ln>
        </p:spPr>
      </p:pic>
      <p:pic>
        <p:nvPicPr>
          <p:cNvPr id="15362" name="Picture 2"/>
          <p:cNvPicPr>
            <a:picLocks noChangeAspect="1" noChangeArrowheads="1"/>
          </p:cNvPicPr>
          <p:nvPr/>
        </p:nvPicPr>
        <p:blipFill>
          <a:blip r:embed="rId7" cstate="print"/>
          <a:srcRect/>
          <a:stretch>
            <a:fillRect/>
          </a:stretch>
        </p:blipFill>
        <p:spPr bwMode="auto">
          <a:xfrm>
            <a:off x="381000" y="3581400"/>
            <a:ext cx="2667000" cy="491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r>
              <a:rPr lang="en-US" dirty="0" smtClean="0"/>
              <a:t>DBM</a:t>
            </a:r>
            <a:endParaRPr lang="en-US" dirty="0"/>
          </a:p>
        </p:txBody>
      </p:sp>
      <p:sp>
        <p:nvSpPr>
          <p:cNvPr id="4" name="Content Placeholder 3"/>
          <p:cNvSpPr>
            <a:spLocks noGrp="1"/>
          </p:cNvSpPr>
          <p:nvPr>
            <p:ph sz="quarter" idx="10"/>
          </p:nvPr>
        </p:nvSpPr>
        <p:spPr/>
        <p:txBody>
          <a:bodyPr/>
          <a:lstStyle/>
          <a:p>
            <a:r>
              <a:rPr lang="en-US" dirty="0" smtClean="0">
                <a:hlinkClick r:id="rId2"/>
              </a:rPr>
              <a:t>http://blog.csdn.net/itplus/article/details/19168989</a:t>
            </a:r>
            <a:endParaRPr lang="en-US" dirty="0" smtClean="0"/>
          </a:p>
          <a:p>
            <a:endParaRPr lang="en-US" dirty="0"/>
          </a:p>
        </p:txBody>
      </p:sp>
      <p:pic>
        <p:nvPicPr>
          <p:cNvPr id="14342" name="Picture 6"/>
          <p:cNvPicPr>
            <a:picLocks noChangeAspect="1" noChangeArrowheads="1"/>
          </p:cNvPicPr>
          <p:nvPr/>
        </p:nvPicPr>
        <p:blipFill>
          <a:blip r:embed="rId3" cstate="print"/>
          <a:srcRect/>
          <a:stretch>
            <a:fillRect/>
          </a:stretch>
        </p:blipFill>
        <p:spPr bwMode="auto">
          <a:xfrm>
            <a:off x="381000" y="914400"/>
            <a:ext cx="3482256"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457200" y="1066800"/>
            <a:ext cx="2362200" cy="997893"/>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381000" y="2133600"/>
            <a:ext cx="3648075" cy="2592158"/>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4114799" y="914400"/>
            <a:ext cx="3207493" cy="37338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normAutofit fontScale="90000"/>
          </a:bodyPr>
          <a:lstStyle/>
          <a:p>
            <a:r>
              <a:rPr lang="en-US" sz="2800" dirty="0" smtClean="0"/>
              <a:t>Vanishing gradient problem in </a:t>
            </a:r>
            <a:r>
              <a:rPr lang="en-US" sz="2800" dirty="0" err="1" smtClean="0"/>
              <a:t>Backpropagation</a:t>
            </a:r>
            <a:endParaRPr lang="en-US" sz="2800" dirty="0" smtClean="0"/>
          </a:p>
        </p:txBody>
      </p:sp>
      <p:sp>
        <p:nvSpPr>
          <p:cNvPr id="4" name="Content Placeholder 3"/>
          <p:cNvSpPr>
            <a:spLocks noGrp="1"/>
          </p:cNvSpPr>
          <p:nvPr>
            <p:ph sz="quarter" idx="10"/>
          </p:nvPr>
        </p:nvSpPr>
        <p:spPr/>
        <p:txBody>
          <a:bodyPr/>
          <a:lstStyle/>
          <a:p>
            <a:endParaRPr lang="en-US"/>
          </a:p>
        </p:txBody>
      </p:sp>
      <p:pic>
        <p:nvPicPr>
          <p:cNvPr id="6" name="Picture 2"/>
          <p:cNvPicPr>
            <a:picLocks noChangeAspect="1" noChangeArrowheads="1"/>
          </p:cNvPicPr>
          <p:nvPr/>
        </p:nvPicPr>
        <p:blipFill>
          <a:blip r:embed="rId2" cstate="print"/>
          <a:srcRect/>
          <a:stretch>
            <a:fillRect/>
          </a:stretch>
        </p:blipFill>
        <p:spPr bwMode="auto">
          <a:xfrm>
            <a:off x="304800" y="990600"/>
            <a:ext cx="4424659" cy="1609725"/>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533400" y="3505200"/>
            <a:ext cx="3581400" cy="771853"/>
          </a:xfrm>
          <a:prstGeom prst="rect">
            <a:avLst/>
          </a:prstGeom>
          <a:noFill/>
          <a:ln w="9525">
            <a:noFill/>
            <a:miter lim="800000"/>
            <a:headEnd/>
            <a:tailEnd/>
          </a:ln>
        </p:spPr>
      </p:pic>
      <p:pic>
        <p:nvPicPr>
          <p:cNvPr id="8" name="Picture 4"/>
          <p:cNvPicPr>
            <a:picLocks noChangeAspect="1" noChangeArrowheads="1"/>
          </p:cNvPicPr>
          <p:nvPr/>
        </p:nvPicPr>
        <p:blipFill>
          <a:blip r:embed="rId4" cstate="print"/>
          <a:srcRect/>
          <a:stretch>
            <a:fillRect/>
          </a:stretch>
        </p:blipFill>
        <p:spPr bwMode="auto">
          <a:xfrm>
            <a:off x="4724400" y="2971800"/>
            <a:ext cx="2514600" cy="1288217"/>
          </a:xfrm>
          <a:prstGeom prst="rect">
            <a:avLst/>
          </a:prstGeom>
          <a:noFill/>
          <a:ln w="9525">
            <a:noFill/>
            <a:miter lim="800000"/>
            <a:headEnd/>
            <a:tailEnd/>
          </a:ln>
        </p:spPr>
      </p:pic>
      <p:pic>
        <p:nvPicPr>
          <p:cNvPr id="9" name="Picture 5"/>
          <p:cNvPicPr>
            <a:picLocks noChangeAspect="1" noChangeArrowheads="1"/>
          </p:cNvPicPr>
          <p:nvPr/>
        </p:nvPicPr>
        <p:blipFill>
          <a:blip r:embed="rId5" cstate="print"/>
          <a:srcRect/>
          <a:stretch>
            <a:fillRect/>
          </a:stretch>
        </p:blipFill>
        <p:spPr bwMode="auto">
          <a:xfrm>
            <a:off x="4800600" y="990599"/>
            <a:ext cx="2438400" cy="1560409"/>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r>
              <a:rPr lang="en-US" altLang="zh-CN" dirty="0" err="1" smtClean="0"/>
              <a:t>Hopfiled</a:t>
            </a:r>
            <a:r>
              <a:rPr lang="en-US" altLang="zh-CN" dirty="0" smtClean="0"/>
              <a:t>  </a:t>
            </a:r>
            <a:r>
              <a:rPr lang="zh-CN" altLang="en-US" dirty="0" smtClean="0"/>
              <a:t>网络</a:t>
            </a:r>
            <a:endParaRPr lang="en-US" dirty="0"/>
          </a:p>
        </p:txBody>
      </p:sp>
      <p:sp>
        <p:nvSpPr>
          <p:cNvPr id="4" name="Content Placeholder 3"/>
          <p:cNvSpPr>
            <a:spLocks noGrp="1"/>
          </p:cNvSpPr>
          <p:nvPr>
            <p:ph sz="quarter" idx="10"/>
          </p:nvPr>
        </p:nvSpPr>
        <p:spPr/>
        <p:txBody>
          <a:bodyPr/>
          <a:lstStyle/>
          <a:p>
            <a:r>
              <a:rPr lang="en-US" smtClean="0">
                <a:hlinkClick r:id="rId2"/>
              </a:rPr>
              <a:t>http://blog.csdn.net/richard2357/article/details/23184999</a:t>
            </a:r>
            <a:endParaRPr lang="en-US" smtClean="0"/>
          </a:p>
          <a:p>
            <a:endParaRPr lang="en-US"/>
          </a:p>
        </p:txBody>
      </p:sp>
      <p:pic>
        <p:nvPicPr>
          <p:cNvPr id="1026" name="Picture 2"/>
          <p:cNvPicPr>
            <a:picLocks noChangeAspect="1" noChangeArrowheads="1"/>
          </p:cNvPicPr>
          <p:nvPr/>
        </p:nvPicPr>
        <p:blipFill>
          <a:blip r:embed="rId3" cstate="print"/>
          <a:srcRect/>
          <a:stretch>
            <a:fillRect/>
          </a:stretch>
        </p:blipFill>
        <p:spPr bwMode="auto">
          <a:xfrm>
            <a:off x="609600" y="990600"/>
            <a:ext cx="3373164" cy="34671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Supervised training of deep models (e.g. many-layered </a:t>
            </a:r>
            <a:r>
              <a:rPr lang="en-US" dirty="0" err="1" smtClean="0"/>
              <a:t>NNets</a:t>
            </a:r>
            <a:r>
              <a:rPr lang="en-US" dirty="0" smtClean="0"/>
              <a:t>) is difficult (optimization problem)</a:t>
            </a:r>
          </a:p>
          <a:p>
            <a:endParaRPr lang="en-US" dirty="0" smtClean="0"/>
          </a:p>
          <a:p>
            <a:r>
              <a:rPr lang="en-US" dirty="0" smtClean="0"/>
              <a:t>Shallow models (SVMs, one-hidden-layer </a:t>
            </a:r>
            <a:r>
              <a:rPr lang="en-US" dirty="0" err="1" smtClean="0"/>
              <a:t>NNets</a:t>
            </a:r>
            <a:r>
              <a:rPr lang="en-US" dirty="0" smtClean="0"/>
              <a:t>, boosting, etc…) are unlikely candidates for learning high-level abstractions needed for AI</a:t>
            </a:r>
          </a:p>
          <a:p>
            <a:endParaRPr lang="en-US" dirty="0" smtClean="0"/>
          </a:p>
          <a:p>
            <a:r>
              <a:rPr lang="en-US" dirty="0" smtClean="0">
                <a:solidFill>
                  <a:srgbClr val="FF0000"/>
                </a:solidFill>
              </a:rPr>
              <a:t>Unsupervised learning could do “local-learning”</a:t>
            </a:r>
            <a:r>
              <a:rPr lang="en-US" dirty="0" smtClean="0"/>
              <a:t> (each module tries its best to model what it sees)</a:t>
            </a:r>
          </a:p>
          <a:p>
            <a:endParaRPr lang="en-US" dirty="0" smtClean="0"/>
          </a:p>
          <a:p>
            <a:r>
              <a:rPr lang="en-US" dirty="0" smtClean="0"/>
              <a:t>Inference (+ learning) is intractable in directed graphical models with many hidden variables</a:t>
            </a:r>
          </a:p>
          <a:p>
            <a:endParaRPr lang="en-US" dirty="0" smtClean="0"/>
          </a:p>
          <a:p>
            <a:r>
              <a:rPr lang="en-US" dirty="0" smtClean="0"/>
              <a:t>Current unsupervised learning methods don’t easily extend to learn multiple levels of representation</a:t>
            </a:r>
          </a:p>
          <a:p>
            <a:endParaRPr lang="en-US" dirty="0"/>
          </a:p>
        </p:txBody>
      </p:sp>
      <p:sp>
        <p:nvSpPr>
          <p:cNvPr id="3" name="Title 2"/>
          <p:cNvSpPr>
            <a:spLocks noGrp="1"/>
          </p:cNvSpPr>
          <p:nvPr>
            <p:ph type="title"/>
          </p:nvPr>
        </p:nvSpPr>
        <p:spPr/>
        <p:txBody>
          <a:bodyPr/>
          <a:lstStyle/>
          <a:p>
            <a:r>
              <a:rPr lang="en-US" sz="2800" dirty="0" smtClean="0"/>
              <a:t>Motivations</a:t>
            </a:r>
            <a:endParaRPr lang="en-US" dirty="0"/>
          </a:p>
        </p:txBody>
      </p:sp>
      <p:sp>
        <p:nvSpPr>
          <p:cNvPr id="4" name="Content Placeholder 3"/>
          <p:cNvSpPr>
            <a:spLocks noGrp="1"/>
          </p:cNvSpPr>
          <p:nvPr>
            <p:ph sz="quarter" idx="10"/>
          </p:nvPr>
        </p:nvSpPr>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365760" y="975360"/>
            <a:ext cx="3291840" cy="3474720"/>
          </a:xfrm>
        </p:spPr>
        <p:txBody>
          <a:bodyPr/>
          <a:lstStyle/>
          <a:p>
            <a:r>
              <a:rPr lang="en-US" dirty="0" smtClean="0"/>
              <a:t>A belief net is a directed acyclic graph composed of stochastic variables.</a:t>
            </a:r>
          </a:p>
          <a:p>
            <a:endParaRPr lang="en-US" dirty="0" smtClean="0"/>
          </a:p>
          <a:p>
            <a:r>
              <a:rPr lang="en-US" dirty="0" smtClean="0"/>
              <a:t>Can observe some of the variables and we would like to solve two problems:</a:t>
            </a:r>
          </a:p>
          <a:p>
            <a:endParaRPr lang="en-US" dirty="0" smtClean="0">
              <a:solidFill>
                <a:srgbClr val="3333CC"/>
              </a:solidFill>
            </a:endParaRPr>
          </a:p>
          <a:p>
            <a:r>
              <a:rPr lang="en-US" dirty="0" smtClean="0">
                <a:solidFill>
                  <a:srgbClr val="3333CC"/>
                </a:solidFill>
              </a:rPr>
              <a:t>The inference problem:</a:t>
            </a:r>
            <a:r>
              <a:rPr lang="en-US" dirty="0" smtClean="0"/>
              <a:t> Infer the states of the unobserved variables.</a:t>
            </a:r>
          </a:p>
          <a:p>
            <a:endParaRPr lang="en-US" dirty="0" smtClean="0">
              <a:solidFill>
                <a:srgbClr val="3333CC"/>
              </a:solidFill>
            </a:endParaRPr>
          </a:p>
          <a:p>
            <a:r>
              <a:rPr lang="en-US" dirty="0" smtClean="0">
                <a:solidFill>
                  <a:srgbClr val="3333CC"/>
                </a:solidFill>
              </a:rPr>
              <a:t>The learning problem:</a:t>
            </a:r>
            <a:r>
              <a:rPr lang="en-US" dirty="0" smtClean="0"/>
              <a:t> Adjust the interactions between variables to make the network more likely to generate the observed data.</a:t>
            </a:r>
          </a:p>
          <a:p>
            <a:endParaRPr lang="en-US" dirty="0"/>
          </a:p>
        </p:txBody>
      </p:sp>
      <p:sp>
        <p:nvSpPr>
          <p:cNvPr id="3" name="Title 2"/>
          <p:cNvSpPr>
            <a:spLocks noGrp="1"/>
          </p:cNvSpPr>
          <p:nvPr>
            <p:ph type="title"/>
          </p:nvPr>
        </p:nvSpPr>
        <p:spPr/>
        <p:txBody>
          <a:bodyPr/>
          <a:lstStyle/>
          <a:p>
            <a:r>
              <a:rPr lang="en-US" dirty="0" smtClean="0"/>
              <a:t> Belief Nets</a:t>
            </a:r>
            <a:endParaRPr lang="en-US" dirty="0"/>
          </a:p>
        </p:txBody>
      </p:sp>
      <p:sp>
        <p:nvSpPr>
          <p:cNvPr id="4" name="Content Placeholder 3"/>
          <p:cNvSpPr>
            <a:spLocks noGrp="1"/>
          </p:cNvSpPr>
          <p:nvPr>
            <p:ph sz="quarter" idx="10"/>
          </p:nvPr>
        </p:nvSpPr>
        <p:spPr/>
        <p:txBody>
          <a:bodyPr/>
          <a:lstStyle/>
          <a:p>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4191000" y="990600"/>
            <a:ext cx="2231508" cy="306705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Stochastic binary neurons </a:t>
            </a:r>
            <a:endParaRPr lang="en-US" dirty="0"/>
          </a:p>
        </p:txBody>
      </p:sp>
      <p:sp>
        <p:nvSpPr>
          <p:cNvPr id="4" name="Content Placeholder 3"/>
          <p:cNvSpPr>
            <a:spLocks noGrp="1"/>
          </p:cNvSpPr>
          <p:nvPr>
            <p:ph sz="quarter" idx="10"/>
          </p:nvPr>
        </p:nvSpPr>
        <p:spPr/>
        <p:txBody>
          <a:bodyPr/>
          <a:lstStyle/>
          <a:p>
            <a:endParaRPr lang="en-US"/>
          </a:p>
        </p:txBody>
      </p:sp>
      <p:pic>
        <p:nvPicPr>
          <p:cNvPr id="6146" name="Picture 2"/>
          <p:cNvPicPr>
            <a:picLocks noGrp="1" noChangeAspect="1" noChangeArrowheads="1"/>
          </p:cNvPicPr>
          <p:nvPr>
            <p:ph sz="quarter" idx="1"/>
          </p:nvPr>
        </p:nvPicPr>
        <p:blipFill>
          <a:blip r:embed="rId2" cstate="print"/>
          <a:srcRect/>
          <a:stretch>
            <a:fillRect/>
          </a:stretch>
        </p:blipFill>
        <p:spPr bwMode="auto">
          <a:xfrm>
            <a:off x="381000" y="944562"/>
            <a:ext cx="5426926" cy="3475038"/>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r>
              <a:rPr lang="en-US" dirty="0" smtClean="0"/>
              <a:t>Stochastic units </a:t>
            </a:r>
            <a:endParaRPr lang="en-US" dirty="0"/>
          </a:p>
        </p:txBody>
      </p:sp>
      <p:sp>
        <p:nvSpPr>
          <p:cNvPr id="4" name="Content Placeholder 3"/>
          <p:cNvSpPr>
            <a:spLocks noGrp="1"/>
          </p:cNvSpPr>
          <p:nvPr>
            <p:ph sz="quarter" idx="10"/>
          </p:nvPr>
        </p:nvSpPr>
        <p:spPr/>
        <p:txBody>
          <a:bodyPr/>
          <a:lstStyle/>
          <a:p>
            <a:endParaRPr lang="en-US"/>
          </a:p>
        </p:txBody>
      </p:sp>
      <p:pic>
        <p:nvPicPr>
          <p:cNvPr id="7170" name="Picture 2"/>
          <p:cNvPicPr>
            <a:picLocks noChangeAspect="1" noChangeArrowheads="1"/>
          </p:cNvPicPr>
          <p:nvPr/>
        </p:nvPicPr>
        <p:blipFill>
          <a:blip r:embed="rId2" cstate="print"/>
          <a:srcRect/>
          <a:stretch>
            <a:fillRect/>
          </a:stretch>
        </p:blipFill>
        <p:spPr bwMode="auto">
          <a:xfrm>
            <a:off x="457200" y="1066800"/>
            <a:ext cx="5981700" cy="3162848"/>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https://classroom.udacity.com/courses/ud730/lessons/6370362152/concepts/63798118270923</a:t>
            </a:r>
            <a:endParaRPr lang="en-US" dirty="0" smtClean="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381000" y="990600"/>
            <a:ext cx="2985902" cy="16764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3810000" y="990600"/>
            <a:ext cx="2914525" cy="167640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609600" y="2743200"/>
            <a:ext cx="2667000" cy="1694363"/>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r>
              <a:rPr lang="en-US" dirty="0" smtClean="0"/>
              <a:t>Weights </a:t>
            </a:r>
            <a:r>
              <a:rPr lang="en-US" altLang="zh-CN" dirty="0" smtClean="0"/>
              <a:t>-&gt;</a:t>
            </a:r>
            <a:r>
              <a:rPr lang="en-US" dirty="0" smtClean="0"/>
              <a:t> Energies </a:t>
            </a:r>
            <a:r>
              <a:rPr lang="en-US" altLang="zh-CN" dirty="0" smtClean="0"/>
              <a:t>-&gt;</a:t>
            </a:r>
            <a:r>
              <a:rPr lang="en-US" dirty="0" smtClean="0"/>
              <a:t> Probabilities </a:t>
            </a:r>
            <a:endParaRPr lang="en-US" dirty="0"/>
          </a:p>
        </p:txBody>
      </p:sp>
      <p:sp>
        <p:nvSpPr>
          <p:cNvPr id="4" name="Content Placeholder 3"/>
          <p:cNvSpPr>
            <a:spLocks noGrp="1"/>
          </p:cNvSpPr>
          <p:nvPr>
            <p:ph sz="quarter" idx="10"/>
          </p:nvPr>
        </p:nvSpPr>
        <p:spPr/>
        <p:txBody>
          <a:bodyPr/>
          <a:lstStyle/>
          <a:p>
            <a:endParaRPr lang="en-US"/>
          </a:p>
        </p:txBody>
      </p:sp>
      <p:pic>
        <p:nvPicPr>
          <p:cNvPr id="8194" name="Picture 2"/>
          <p:cNvPicPr>
            <a:picLocks noChangeAspect="1" noChangeArrowheads="1"/>
          </p:cNvPicPr>
          <p:nvPr/>
        </p:nvPicPr>
        <p:blipFill>
          <a:blip r:embed="rId2" cstate="print"/>
          <a:srcRect/>
          <a:stretch>
            <a:fillRect/>
          </a:stretch>
        </p:blipFill>
        <p:spPr bwMode="auto">
          <a:xfrm>
            <a:off x="533400" y="1066800"/>
            <a:ext cx="5591175" cy="3267328"/>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r>
              <a:rPr lang="en-US" dirty="0" smtClean="0"/>
              <a:t>Restricted Boltzmann Machines</a:t>
            </a:r>
            <a:endParaRPr lang="en-US" dirty="0"/>
          </a:p>
        </p:txBody>
      </p:sp>
      <p:sp>
        <p:nvSpPr>
          <p:cNvPr id="4" name="Content Placeholder 3"/>
          <p:cNvSpPr>
            <a:spLocks noGrp="1"/>
          </p:cNvSpPr>
          <p:nvPr>
            <p:ph sz="quarter" idx="10"/>
          </p:nvPr>
        </p:nvSpPr>
        <p:spPr/>
        <p:txBody>
          <a:bodyPr/>
          <a:lstStyle/>
          <a:p>
            <a:endParaRPr lang="en-US"/>
          </a:p>
        </p:txBody>
      </p:sp>
      <p:pic>
        <p:nvPicPr>
          <p:cNvPr id="9218" name="Picture 2"/>
          <p:cNvPicPr>
            <a:picLocks noChangeAspect="1" noChangeArrowheads="1"/>
          </p:cNvPicPr>
          <p:nvPr/>
        </p:nvPicPr>
        <p:blipFill>
          <a:blip r:embed="rId2" cstate="print"/>
          <a:srcRect/>
          <a:stretch>
            <a:fillRect/>
          </a:stretch>
        </p:blipFill>
        <p:spPr bwMode="auto">
          <a:xfrm>
            <a:off x="381000" y="1066800"/>
            <a:ext cx="6086475" cy="3199399"/>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Maximizing the training data log likelihood</a:t>
            </a:r>
            <a:endParaRPr lang="en-US" dirty="0"/>
          </a:p>
        </p:txBody>
      </p:sp>
      <p:sp>
        <p:nvSpPr>
          <p:cNvPr id="4" name="Content Placeholder 3"/>
          <p:cNvSpPr>
            <a:spLocks noGrp="1"/>
          </p:cNvSpPr>
          <p:nvPr>
            <p:ph sz="quarter" idx="10"/>
          </p:nvPr>
        </p:nvSpPr>
        <p:spPr/>
        <p:txBody>
          <a:bodyPr/>
          <a:lstStyle/>
          <a:p>
            <a:endParaRPr lang="en-US"/>
          </a:p>
        </p:txBody>
      </p:sp>
      <p:pic>
        <p:nvPicPr>
          <p:cNvPr id="10242" name="Picture 2"/>
          <p:cNvPicPr>
            <a:picLocks noChangeAspect="1" noChangeArrowheads="1"/>
          </p:cNvPicPr>
          <p:nvPr/>
        </p:nvPicPr>
        <p:blipFill>
          <a:blip r:embed="rId2" cstate="print"/>
          <a:srcRect/>
          <a:stretch>
            <a:fillRect/>
          </a:stretch>
        </p:blipFill>
        <p:spPr bwMode="auto">
          <a:xfrm>
            <a:off x="381000" y="1143000"/>
            <a:ext cx="5600700" cy="3315837"/>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r>
              <a:rPr lang="en-US" dirty="0" smtClean="0"/>
              <a:t>Equilibrium Is Hard to Achieve</a:t>
            </a:r>
            <a:endParaRPr lang="en-US" dirty="0"/>
          </a:p>
        </p:txBody>
      </p:sp>
      <p:sp>
        <p:nvSpPr>
          <p:cNvPr id="4" name="Content Placeholder 3"/>
          <p:cNvSpPr>
            <a:spLocks noGrp="1"/>
          </p:cNvSpPr>
          <p:nvPr>
            <p:ph sz="quarter" idx="10"/>
          </p:nvPr>
        </p:nvSpPr>
        <p:spPr/>
        <p:txBody>
          <a:bodyPr/>
          <a:lstStyle/>
          <a:p>
            <a:endParaRPr lang="en-US"/>
          </a:p>
        </p:txBody>
      </p:sp>
      <p:pic>
        <p:nvPicPr>
          <p:cNvPr id="11266" name="Picture 2"/>
          <p:cNvPicPr>
            <a:picLocks noChangeAspect="1" noChangeArrowheads="1"/>
          </p:cNvPicPr>
          <p:nvPr/>
        </p:nvPicPr>
        <p:blipFill>
          <a:blip r:embed="rId2" cstate="print"/>
          <a:srcRect/>
          <a:stretch>
            <a:fillRect/>
          </a:stretch>
        </p:blipFill>
        <p:spPr bwMode="auto">
          <a:xfrm>
            <a:off x="457200" y="1066800"/>
            <a:ext cx="6245387" cy="3109913"/>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r>
              <a:rPr lang="en-US" dirty="0" smtClean="0"/>
              <a:t>A very surprising fact</a:t>
            </a:r>
            <a:endParaRPr lang="en-US" dirty="0"/>
          </a:p>
        </p:txBody>
      </p:sp>
      <p:sp>
        <p:nvSpPr>
          <p:cNvPr id="4" name="Content Placeholder 3"/>
          <p:cNvSpPr>
            <a:spLocks noGrp="1"/>
          </p:cNvSpPr>
          <p:nvPr>
            <p:ph sz="quarter" idx="10"/>
          </p:nvPr>
        </p:nvSpPr>
        <p:spPr/>
        <p:txBody>
          <a:bodyPr/>
          <a:lstStyle/>
          <a:p>
            <a:endParaRPr lang="en-US"/>
          </a:p>
        </p:txBody>
      </p:sp>
      <p:pic>
        <p:nvPicPr>
          <p:cNvPr id="12290" name="Picture 2"/>
          <p:cNvPicPr>
            <a:picLocks noChangeAspect="1" noChangeArrowheads="1"/>
          </p:cNvPicPr>
          <p:nvPr/>
        </p:nvPicPr>
        <p:blipFill>
          <a:blip r:embed="rId2" cstate="print"/>
          <a:srcRect/>
          <a:stretch>
            <a:fillRect/>
          </a:stretch>
        </p:blipFill>
        <p:spPr bwMode="auto">
          <a:xfrm>
            <a:off x="381000" y="914400"/>
            <a:ext cx="5267002" cy="331470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r>
              <a:rPr lang="en-US" dirty="0" smtClean="0"/>
              <a:t>Solution: Contrastive Divergence!</a:t>
            </a:r>
            <a:endParaRPr lang="en-US" dirty="0"/>
          </a:p>
        </p:txBody>
      </p:sp>
      <p:sp>
        <p:nvSpPr>
          <p:cNvPr id="4" name="Content Placeholder 3"/>
          <p:cNvSpPr>
            <a:spLocks noGrp="1"/>
          </p:cNvSpPr>
          <p:nvPr>
            <p:ph sz="quarter" idx="10"/>
          </p:nvPr>
        </p:nvSpPr>
        <p:spPr/>
        <p:txBody>
          <a:bodyPr/>
          <a:lstStyle/>
          <a:p>
            <a:endParaRPr lang="en-US"/>
          </a:p>
        </p:txBody>
      </p:sp>
      <p:pic>
        <p:nvPicPr>
          <p:cNvPr id="13314" name="Picture 2"/>
          <p:cNvPicPr>
            <a:picLocks noChangeAspect="1" noChangeArrowheads="1"/>
          </p:cNvPicPr>
          <p:nvPr/>
        </p:nvPicPr>
        <p:blipFill>
          <a:blip r:embed="rId2" cstate="print"/>
          <a:srcRect/>
          <a:stretch>
            <a:fillRect/>
          </a:stretch>
        </p:blipFill>
        <p:spPr bwMode="auto">
          <a:xfrm>
            <a:off x="381000" y="990600"/>
            <a:ext cx="6553200" cy="3285504"/>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A picture of the Boltzmann machine learning algorithm for an RBM</a:t>
            </a:r>
            <a:endParaRPr lang="en-US" dirty="0"/>
          </a:p>
        </p:txBody>
      </p:sp>
      <p:sp>
        <p:nvSpPr>
          <p:cNvPr id="4" name="Content Placeholder 3"/>
          <p:cNvSpPr>
            <a:spLocks noGrp="1"/>
          </p:cNvSpPr>
          <p:nvPr>
            <p:ph sz="quarter" idx="10"/>
          </p:nvPr>
        </p:nvSpPr>
        <p:spPr/>
        <p:txBody>
          <a:bodyPr/>
          <a:lstStyle/>
          <a:p>
            <a:endParaRPr lang="en-US"/>
          </a:p>
        </p:txBody>
      </p:sp>
      <p:pic>
        <p:nvPicPr>
          <p:cNvPr id="14338" name="Picture 2"/>
          <p:cNvPicPr>
            <a:picLocks noChangeAspect="1" noChangeArrowheads="1"/>
          </p:cNvPicPr>
          <p:nvPr/>
        </p:nvPicPr>
        <p:blipFill>
          <a:blip r:embed="rId2" cstate="print"/>
          <a:srcRect/>
          <a:stretch>
            <a:fillRect/>
          </a:stretch>
        </p:blipFill>
        <p:spPr bwMode="auto">
          <a:xfrm>
            <a:off x="228600" y="990600"/>
            <a:ext cx="5876925" cy="3208964"/>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Contrastive divergence learning: A quick way to learn an RBM</a:t>
            </a:r>
            <a:endParaRPr lang="en-US" dirty="0"/>
          </a:p>
        </p:txBody>
      </p:sp>
      <p:sp>
        <p:nvSpPr>
          <p:cNvPr id="4" name="Content Placeholder 3"/>
          <p:cNvSpPr>
            <a:spLocks noGrp="1"/>
          </p:cNvSpPr>
          <p:nvPr>
            <p:ph sz="quarter" idx="10"/>
          </p:nvPr>
        </p:nvSpPr>
        <p:spPr/>
        <p:txBody>
          <a:bodyPr/>
          <a:lstStyle/>
          <a:p>
            <a:endParaRPr lang="en-US"/>
          </a:p>
        </p:txBody>
      </p:sp>
      <p:pic>
        <p:nvPicPr>
          <p:cNvPr id="15362" name="Picture 2"/>
          <p:cNvPicPr>
            <a:picLocks noChangeAspect="1" noChangeArrowheads="1"/>
          </p:cNvPicPr>
          <p:nvPr/>
        </p:nvPicPr>
        <p:blipFill>
          <a:blip r:embed="rId2" cstate="print"/>
          <a:srcRect/>
          <a:stretch>
            <a:fillRect/>
          </a:stretch>
        </p:blipFill>
        <p:spPr bwMode="auto">
          <a:xfrm>
            <a:off x="457200" y="990600"/>
            <a:ext cx="5543550" cy="3292785"/>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How to learn a set of features that are good for reconstructing images </a:t>
            </a:r>
            <a:endParaRPr lang="en-US" dirty="0"/>
          </a:p>
        </p:txBody>
      </p:sp>
      <p:sp>
        <p:nvSpPr>
          <p:cNvPr id="4" name="Content Placeholder 3"/>
          <p:cNvSpPr>
            <a:spLocks noGrp="1"/>
          </p:cNvSpPr>
          <p:nvPr>
            <p:ph sz="quarter" idx="10"/>
          </p:nvPr>
        </p:nvSpPr>
        <p:spPr/>
        <p:txBody>
          <a:bodyPr/>
          <a:lstStyle/>
          <a:p>
            <a:endParaRPr lang="en-US"/>
          </a:p>
        </p:txBody>
      </p:sp>
      <p:pic>
        <p:nvPicPr>
          <p:cNvPr id="16386" name="Picture 2"/>
          <p:cNvPicPr>
            <a:picLocks noChangeAspect="1" noChangeArrowheads="1"/>
          </p:cNvPicPr>
          <p:nvPr/>
        </p:nvPicPr>
        <p:blipFill>
          <a:blip r:embed="rId2" cstate="print"/>
          <a:srcRect/>
          <a:stretch>
            <a:fillRect/>
          </a:stretch>
        </p:blipFill>
        <p:spPr bwMode="auto">
          <a:xfrm>
            <a:off x="457200" y="990600"/>
            <a:ext cx="4995863" cy="3265178"/>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r>
              <a:rPr lang="en-US" dirty="0" smtClean="0"/>
              <a:t>The process of RBM</a:t>
            </a:r>
            <a:endParaRPr lang="en-US" dirty="0"/>
          </a:p>
        </p:txBody>
      </p:sp>
      <p:sp>
        <p:nvSpPr>
          <p:cNvPr id="4" name="Content Placeholder 3"/>
          <p:cNvSpPr>
            <a:spLocks noGrp="1"/>
          </p:cNvSpPr>
          <p:nvPr>
            <p:ph sz="quarter" idx="10"/>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457200" y="1066800"/>
            <a:ext cx="2362200" cy="997893"/>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381000" y="2133600"/>
            <a:ext cx="3648075" cy="2592158"/>
          </a:xfrm>
          <a:prstGeom prst="rect">
            <a:avLst/>
          </a:prstGeom>
          <a:noFill/>
          <a:ln w="9525">
            <a:noFill/>
            <a:miter lim="800000"/>
            <a:headEnd/>
            <a:tailEnd/>
          </a:ln>
        </p:spPr>
      </p:pic>
      <p:pic>
        <p:nvPicPr>
          <p:cNvPr id="8" name="Picture 2"/>
          <p:cNvPicPr>
            <a:picLocks noChangeAspect="1" noChangeArrowheads="1"/>
          </p:cNvPicPr>
          <p:nvPr/>
        </p:nvPicPr>
        <p:blipFill>
          <a:blip r:embed="rId4" cstate="print"/>
          <a:srcRect/>
          <a:stretch>
            <a:fillRect/>
          </a:stretch>
        </p:blipFill>
        <p:spPr bwMode="auto">
          <a:xfrm>
            <a:off x="3261305" y="914400"/>
            <a:ext cx="4053895" cy="2855801"/>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0" y="1066800"/>
            <a:ext cx="2879058" cy="15240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2971800" y="990600"/>
            <a:ext cx="1826385" cy="129540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4876800" y="914400"/>
            <a:ext cx="2333625" cy="1418088"/>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0" y="2819400"/>
            <a:ext cx="3581400" cy="1813192"/>
          </a:xfrm>
          <a:prstGeom prst="rect">
            <a:avLst/>
          </a:prstGeom>
          <a:noFill/>
          <a:ln w="9525">
            <a:noFill/>
            <a:miter lim="800000"/>
            <a:headEnd/>
            <a:tailEnd/>
          </a:ln>
        </p:spPr>
      </p:pic>
      <p:pic>
        <p:nvPicPr>
          <p:cNvPr id="2054" name="Picture 6"/>
          <p:cNvPicPr>
            <a:picLocks noChangeAspect="1" noChangeArrowheads="1"/>
          </p:cNvPicPr>
          <p:nvPr/>
        </p:nvPicPr>
        <p:blipFill>
          <a:blip r:embed="rId6" cstate="print"/>
          <a:srcRect/>
          <a:stretch>
            <a:fillRect/>
          </a:stretch>
        </p:blipFill>
        <p:spPr bwMode="auto">
          <a:xfrm>
            <a:off x="3562825" y="2667000"/>
            <a:ext cx="3752375" cy="2143125"/>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5" name="Picture 3"/>
          <p:cNvPicPr>
            <a:picLocks noChangeAspect="1" noChangeArrowheads="1"/>
          </p:cNvPicPr>
          <p:nvPr/>
        </p:nvPicPr>
        <p:blipFill>
          <a:blip r:embed="rId2" cstate="print"/>
          <a:srcRect/>
          <a:stretch>
            <a:fillRect/>
          </a:stretch>
        </p:blipFill>
        <p:spPr bwMode="auto">
          <a:xfrm>
            <a:off x="457200" y="990600"/>
            <a:ext cx="3322870" cy="2305164"/>
          </a:xfrm>
          <a:prstGeom prst="rect">
            <a:avLst/>
          </a:prstGeom>
          <a:noFill/>
          <a:ln w="9525">
            <a:noFill/>
            <a:miter lim="800000"/>
            <a:headEnd/>
            <a:tailEnd/>
          </a:ln>
        </p:spPr>
      </p:pic>
      <p:pic>
        <p:nvPicPr>
          <p:cNvPr id="6" name="Picture 5"/>
          <p:cNvPicPr>
            <a:picLocks noChangeAspect="1" noChangeArrowheads="1"/>
          </p:cNvPicPr>
          <p:nvPr/>
        </p:nvPicPr>
        <p:blipFill>
          <a:blip r:embed="rId3" cstate="print"/>
          <a:srcRect/>
          <a:stretch>
            <a:fillRect/>
          </a:stretch>
        </p:blipFill>
        <p:spPr bwMode="auto">
          <a:xfrm>
            <a:off x="3429000" y="990600"/>
            <a:ext cx="3397290" cy="17526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https://www.ki.tu-berlin.de/fileadmin/fg135/publikationen/Hebbo_2013_CDB.pdf</a:t>
            </a:r>
            <a:endParaRPr lang="en-US" dirty="0" smtClean="0"/>
          </a:p>
          <a:p>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3886200" y="609600"/>
            <a:ext cx="2979724" cy="4371975"/>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457200" y="838200"/>
            <a:ext cx="3022481" cy="365760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r>
              <a:rPr lang="en-US" dirty="0" smtClean="0"/>
              <a:t>The process of RBM</a:t>
            </a:r>
            <a:endParaRPr lang="en-US" dirty="0"/>
          </a:p>
        </p:txBody>
      </p:sp>
      <p:sp>
        <p:nvSpPr>
          <p:cNvPr id="4" name="Content Placeholder 3"/>
          <p:cNvSpPr>
            <a:spLocks noGrp="1"/>
          </p:cNvSpPr>
          <p:nvPr>
            <p:ph sz="quarter" idx="10"/>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457200" y="1066800"/>
            <a:ext cx="2362200" cy="997893"/>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381000" y="2133600"/>
            <a:ext cx="3648075" cy="2592158"/>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4114799" y="914400"/>
            <a:ext cx="3207493" cy="37338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http://eric-yuan.me/rbm/</a:t>
            </a:r>
            <a:endParaRPr lang="en-US" dirty="0" smtClean="0"/>
          </a:p>
          <a:p>
            <a:r>
              <a:rPr lang="en-US" smtClean="0">
                <a:hlinkClick r:id="rId3"/>
              </a:rPr>
              <a:t>https://www.quora.com/What-should-I-do-to-convert-real-feature-vector-into-a-binary-feature-vector-to-provide-as-input-to-Restricted-Boltzmann-Machines-RBM</a:t>
            </a:r>
            <a:endParaRPr lang="en-US" smtClean="0"/>
          </a:p>
          <a:p>
            <a:endParaRPr lang="en-US" dirty="0" smtClean="0"/>
          </a:p>
          <a:p>
            <a:endParaRPr lang="en-US" dirty="0"/>
          </a:p>
        </p:txBody>
      </p:sp>
      <p:pic>
        <p:nvPicPr>
          <p:cNvPr id="5122" name="Picture 2"/>
          <p:cNvPicPr>
            <a:picLocks noChangeAspect="1" noChangeArrowheads="1"/>
          </p:cNvPicPr>
          <p:nvPr/>
        </p:nvPicPr>
        <p:blipFill>
          <a:blip r:embed="rId4" cstate="print"/>
          <a:srcRect/>
          <a:stretch>
            <a:fillRect/>
          </a:stretch>
        </p:blipFill>
        <p:spPr bwMode="auto">
          <a:xfrm>
            <a:off x="381000" y="990600"/>
            <a:ext cx="2637202" cy="1676400"/>
          </a:xfrm>
          <a:prstGeom prst="rect">
            <a:avLst/>
          </a:prstGeom>
          <a:noFill/>
          <a:ln w="9525">
            <a:noFill/>
            <a:miter lim="800000"/>
            <a:headEnd/>
            <a:tailEnd/>
          </a:ln>
        </p:spPr>
      </p:pic>
      <p:pic>
        <p:nvPicPr>
          <p:cNvPr id="5123" name="Picture 3"/>
          <p:cNvPicPr>
            <a:picLocks noChangeAspect="1" noChangeArrowheads="1"/>
          </p:cNvPicPr>
          <p:nvPr/>
        </p:nvPicPr>
        <p:blipFill>
          <a:blip r:embed="rId5" cstate="print"/>
          <a:srcRect/>
          <a:stretch>
            <a:fillRect/>
          </a:stretch>
        </p:blipFill>
        <p:spPr bwMode="auto">
          <a:xfrm>
            <a:off x="3200400" y="990600"/>
            <a:ext cx="3505419" cy="3357563"/>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381000" y="1600200"/>
            <a:ext cx="6638925" cy="2011384"/>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深度信念网络 </a:t>
            </a:r>
            <a:r>
              <a:rPr lang="en-US" altLang="zh-CN" dirty="0" smtClean="0"/>
              <a:t>(</a:t>
            </a:r>
            <a:r>
              <a:rPr lang="en-US" dirty="0" smtClean="0"/>
              <a:t>Deep Belief Network, DBN) </a:t>
            </a:r>
            <a:r>
              <a:rPr lang="zh-CN" altLang="en-US" dirty="0" smtClean="0"/>
              <a:t>由 </a:t>
            </a:r>
            <a:r>
              <a:rPr lang="en-US" dirty="0" smtClean="0"/>
              <a:t>Geoffrey Hinton </a:t>
            </a:r>
            <a:r>
              <a:rPr lang="zh-CN" altLang="en-US" dirty="0" smtClean="0"/>
              <a:t>在 </a:t>
            </a:r>
            <a:r>
              <a:rPr lang="en-US" altLang="zh-CN" dirty="0" smtClean="0"/>
              <a:t>2006 </a:t>
            </a:r>
            <a:r>
              <a:rPr lang="zh-CN" altLang="en-US" dirty="0" smtClean="0"/>
              <a:t>年提出。它是一种生成模型，通过训练其神经元间的权重，我们可以让整个神经网络按照最大概率来生成训练数据。</a:t>
            </a:r>
            <a:endParaRPr lang="en-US" altLang="zh-CN" dirty="0" smtClean="0"/>
          </a:p>
          <a:p>
            <a:endParaRPr lang="en-US" dirty="0" smtClean="0"/>
          </a:p>
          <a:p>
            <a:endParaRPr lang="en-US" dirty="0" smtClean="0"/>
          </a:p>
          <a:p>
            <a:r>
              <a:rPr lang="en-US" b="1" dirty="0" smtClean="0">
                <a:solidFill>
                  <a:srgbClr val="FF0000"/>
                </a:solidFill>
              </a:rPr>
              <a:t>Explaining away</a:t>
            </a:r>
            <a:r>
              <a:rPr lang="zh-CN" altLang="en-US" dirty="0" smtClean="0"/>
              <a:t>是理解</a:t>
            </a:r>
            <a:r>
              <a:rPr lang="en-US" dirty="0" smtClean="0"/>
              <a:t>DBN</a:t>
            </a:r>
            <a:r>
              <a:rPr lang="zh-CN" altLang="en-US" dirty="0" smtClean="0"/>
              <a:t>的一个关键概念。直观的解释是：证据增加并不使得事件不确定性减少。</a:t>
            </a:r>
            <a:r>
              <a:rPr lang="en-US" altLang="zh-CN" dirty="0" smtClean="0"/>
              <a:t>explaining away</a:t>
            </a:r>
            <a:r>
              <a:rPr lang="zh-CN" altLang="en-US" dirty="0" smtClean="0"/>
              <a:t>指的是这样一种情况：对于一个多因一果的问题，假设各种“因”之间都是相互独立的，如果已经确定了是因为其中一种原因导致了结果，那么因为其他原因导致了该结果的概率就会下降。</a:t>
            </a:r>
          </a:p>
          <a:p>
            <a:endParaRPr lang="en-US" dirty="0"/>
          </a:p>
        </p:txBody>
      </p:sp>
      <p:sp>
        <p:nvSpPr>
          <p:cNvPr id="3" name="Title 2"/>
          <p:cNvSpPr>
            <a:spLocks noGrp="1"/>
          </p:cNvSpPr>
          <p:nvPr>
            <p:ph type="title"/>
          </p:nvPr>
        </p:nvSpPr>
        <p:spPr/>
        <p:txBody>
          <a:bodyPr/>
          <a:lstStyle/>
          <a:p>
            <a:r>
              <a:rPr lang="en-US" dirty="0" smtClean="0"/>
              <a:t>DBN</a:t>
            </a:r>
            <a:endParaRPr lang="en-US" dirty="0"/>
          </a:p>
        </p:txBody>
      </p:sp>
      <p:sp>
        <p:nvSpPr>
          <p:cNvPr id="4" name="Content Placeholder 3"/>
          <p:cNvSpPr>
            <a:spLocks noGrp="1"/>
          </p:cNvSpPr>
          <p:nvPr>
            <p:ph sz="quarter" idx="10"/>
          </p:nvPr>
        </p:nvSpPr>
        <p:spPr/>
        <p:txBody>
          <a:bodyPr/>
          <a:lstStyle/>
          <a:p>
            <a:r>
              <a:rPr lang="en-US" dirty="0" smtClean="0">
                <a:hlinkClick r:id="rId2"/>
              </a:rPr>
              <a:t>http://blog.csdn.net/huangbo10/article/details/23091083</a:t>
            </a:r>
            <a:endParaRPr lang="en-US" dirty="0" smtClean="0"/>
          </a:p>
          <a:p>
            <a:r>
              <a:rPr lang="en-US" dirty="0" smtClean="0">
                <a:hlinkClick r:id="rId3"/>
              </a:rPr>
              <a:t>http://www.cs.toronto.edu/~hinton/absps/fastnc.pdf</a:t>
            </a:r>
            <a:endParaRPr lang="en-US" dirty="0" smtClean="0"/>
          </a:p>
          <a:p>
            <a:endParaRPr lang="en-US" dirty="0"/>
          </a:p>
        </p:txBody>
      </p:sp>
      <p:pic>
        <p:nvPicPr>
          <p:cNvPr id="1026" name="Picture 2"/>
          <p:cNvPicPr>
            <a:picLocks noChangeAspect="1" noChangeArrowheads="1"/>
          </p:cNvPicPr>
          <p:nvPr/>
        </p:nvPicPr>
        <p:blipFill>
          <a:blip r:embed="rId4" cstate="print"/>
          <a:srcRect/>
          <a:stretch>
            <a:fillRect/>
          </a:stretch>
        </p:blipFill>
        <p:spPr bwMode="auto">
          <a:xfrm>
            <a:off x="3144982" y="2438400"/>
            <a:ext cx="4052454" cy="2971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MNIST is a good place to begin exploring image recognition and DBNs. </a:t>
            </a:r>
          </a:p>
          <a:p>
            <a:r>
              <a:rPr lang="en-US" dirty="0" smtClean="0"/>
              <a:t>The first step is to take an image from the dataset and </a:t>
            </a:r>
            <a:r>
              <a:rPr lang="en-US" dirty="0" err="1" smtClean="0"/>
              <a:t>binarize</a:t>
            </a:r>
            <a:r>
              <a:rPr lang="en-US" dirty="0" smtClean="0"/>
              <a:t> it; </a:t>
            </a:r>
          </a:p>
          <a:p>
            <a:endParaRPr lang="en-US" dirty="0" smtClean="0"/>
          </a:p>
          <a:p>
            <a:r>
              <a:rPr lang="en-US" dirty="0" smtClean="0"/>
              <a:t>i.e. convert its pixels from continuous gray scale to ones and zeros. </a:t>
            </a:r>
          </a:p>
          <a:p>
            <a:endParaRPr lang="en-US" dirty="0" smtClean="0"/>
          </a:p>
          <a:p>
            <a:r>
              <a:rPr lang="en-US" b="1" dirty="0" smtClean="0"/>
              <a:t>Typically, every gray-scale pixel with a value higher than 35 becomes a 1, while the rest are set to 0. </a:t>
            </a:r>
          </a:p>
          <a:p>
            <a:endParaRPr lang="en-US" dirty="0" smtClean="0"/>
          </a:p>
          <a:p>
            <a:r>
              <a:rPr lang="en-US" dirty="0" smtClean="0"/>
              <a:t>The MNIST dataset </a:t>
            </a:r>
            <a:r>
              <a:rPr lang="en-US" dirty="0" err="1" smtClean="0"/>
              <a:t>iterator</a:t>
            </a:r>
            <a:r>
              <a:rPr lang="en-US" dirty="0" smtClean="0"/>
              <a:t> class does that.</a:t>
            </a:r>
            <a:endParaRPr lang="en-US" dirty="0"/>
          </a:p>
        </p:txBody>
      </p:sp>
      <p:sp>
        <p:nvSpPr>
          <p:cNvPr id="3" name="Title 2"/>
          <p:cNvSpPr>
            <a:spLocks noGrp="1"/>
          </p:cNvSpPr>
          <p:nvPr>
            <p:ph type="title"/>
          </p:nvPr>
        </p:nvSpPr>
        <p:spPr/>
        <p:txBody>
          <a:bodyPr/>
          <a:lstStyle/>
          <a:p>
            <a:r>
              <a:rPr lang="en-US" altLang="zh-CN" dirty="0" smtClean="0"/>
              <a:t>DBN</a:t>
            </a:r>
            <a:endParaRPr lang="en-US" dirty="0"/>
          </a:p>
        </p:txBody>
      </p:sp>
      <p:sp>
        <p:nvSpPr>
          <p:cNvPr id="4" name="Content Placeholder 3"/>
          <p:cNvSpPr>
            <a:spLocks noGrp="1"/>
          </p:cNvSpPr>
          <p:nvPr>
            <p:ph sz="quarter" idx="10"/>
          </p:nvPr>
        </p:nvSpPr>
        <p:spPr/>
        <p:txBody>
          <a:bodyPr/>
          <a:lstStyle/>
          <a:p>
            <a:r>
              <a:rPr lang="en-US" dirty="0" smtClean="0">
                <a:hlinkClick r:id="rId2"/>
              </a:rPr>
              <a:t>http://blog.csdn.net/wang_yi_wen/article/details/18008771</a:t>
            </a:r>
            <a:endParaRPr lang="en-US" dirty="0" smtClean="0"/>
          </a:p>
          <a:p>
            <a:r>
              <a:rPr lang="en-US" dirty="0" smtClean="0">
                <a:hlinkClick r:id="rId3"/>
              </a:rPr>
              <a:t>http://deeplearning4j.org/deepbeliefnetwork.html</a:t>
            </a:r>
            <a:endParaRPr lang="en-US" dirty="0" smtClean="0"/>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3886200" y="3436998"/>
            <a:ext cx="3429000" cy="2049402"/>
          </a:xfrm>
          <a:prstGeom prst="rect">
            <a:avLst/>
          </a:prstGeom>
          <a:noFill/>
          <a:ln w="9525">
            <a:noFill/>
            <a:miter lim="800000"/>
            <a:headEnd/>
            <a:tailEnd/>
          </a:ln>
        </p:spPr>
      </p:pic>
      <p:sp>
        <p:nvSpPr>
          <p:cNvPr id="2" name="Content Placeholder 1"/>
          <p:cNvSpPr>
            <a:spLocks noGrp="1"/>
          </p:cNvSpPr>
          <p:nvPr>
            <p:ph sz="quarter" idx="1"/>
          </p:nvPr>
        </p:nvSpPr>
        <p:spPr/>
        <p:txBody>
          <a:bodyPr/>
          <a:lstStyle/>
          <a:p>
            <a:pPr>
              <a:buNone/>
            </a:pPr>
            <a:r>
              <a:rPr lang="zh-CN" altLang="en-US" dirty="0" smtClean="0"/>
              <a:t>设计思想是使得高层的特征提取器能够和底层的进行通信</a:t>
            </a:r>
            <a:r>
              <a:rPr lang="en-US" altLang="zh-CN" dirty="0" smtClean="0"/>
              <a:t>, </a:t>
            </a:r>
            <a:r>
              <a:rPr lang="zh-CN" altLang="en-US" dirty="0" smtClean="0"/>
              <a:t>同时可以很容易地使用随机二态神经元的分层网络来实现</a:t>
            </a:r>
            <a:r>
              <a:rPr lang="en-US" altLang="zh-CN" dirty="0" smtClean="0"/>
              <a:t>.</a:t>
            </a:r>
          </a:p>
          <a:p>
            <a:pPr marL="0" indent="0">
              <a:buNone/>
            </a:pPr>
            <a:r>
              <a:rPr lang="zh-CN" altLang="en-US" dirty="0" smtClean="0"/>
              <a:t>用真实数据来激活每层的神经元从而我们就可以通过尝试从前一层的活跃度信息来重建每层的活跃度</a:t>
            </a:r>
            <a:r>
              <a:rPr lang="en-US" altLang="zh-CN" dirty="0" smtClean="0"/>
              <a:t>, </a:t>
            </a:r>
            <a:r>
              <a:rPr lang="zh-CN" altLang="en-US" dirty="0" smtClean="0"/>
              <a:t>从而学习这个生成权值</a:t>
            </a:r>
            <a:r>
              <a:rPr lang="en-US" altLang="zh-CN" dirty="0" smtClean="0"/>
              <a:t>.</a:t>
            </a:r>
          </a:p>
          <a:p>
            <a:r>
              <a:rPr lang="zh-CN" altLang="en-US" dirty="0" smtClean="0"/>
              <a:t> 从上到下生成连接</a:t>
            </a:r>
            <a:r>
              <a:rPr lang="en-US" altLang="zh-CN" dirty="0" smtClean="0"/>
              <a:t>(</a:t>
            </a:r>
            <a:r>
              <a:rPr lang="en-US" altLang="en-US" dirty="0" smtClean="0"/>
              <a:t>generative connections)    /   </a:t>
            </a:r>
            <a:r>
              <a:rPr lang="zh-CN" altLang="en-US" dirty="0" smtClean="0"/>
              <a:t>从下到上</a:t>
            </a:r>
            <a:r>
              <a:rPr lang="en-US" altLang="zh-CN" dirty="0" smtClean="0"/>
              <a:t>(</a:t>
            </a:r>
            <a:r>
              <a:rPr lang="en-US" altLang="en-US" dirty="0" smtClean="0"/>
              <a:t>bottom-up)</a:t>
            </a:r>
            <a:r>
              <a:rPr lang="zh-CN" altLang="en-US" dirty="0" smtClean="0"/>
              <a:t>认知权值</a:t>
            </a:r>
            <a:r>
              <a:rPr lang="en-US" altLang="zh-CN" dirty="0" smtClean="0"/>
              <a:t>(</a:t>
            </a:r>
            <a:r>
              <a:rPr lang="en-US" altLang="en-US" dirty="0" err="1" smtClean="0"/>
              <a:t>reco</a:t>
            </a:r>
            <a:r>
              <a:rPr lang="en-US" altLang="en-US" dirty="0" smtClean="0"/>
              <a:t>-weights)</a:t>
            </a:r>
          </a:p>
          <a:p>
            <a:pPr lvl="1"/>
            <a:r>
              <a:rPr lang="zh-CN" altLang="en-US" dirty="0" smtClean="0"/>
              <a:t>所以这就变成一个鸡与蛋的问题</a:t>
            </a:r>
            <a:r>
              <a:rPr lang="en-US" altLang="zh-CN" dirty="0" smtClean="0"/>
              <a:t>: </a:t>
            </a:r>
            <a:r>
              <a:rPr lang="zh-CN" altLang="en-US" dirty="0" smtClean="0"/>
              <a:t>给定</a:t>
            </a:r>
            <a:r>
              <a:rPr lang="zh-CN" altLang="en-US" b="1" dirty="0" smtClean="0"/>
              <a:t>生成权值</a:t>
            </a:r>
            <a:r>
              <a:rPr lang="en-US" altLang="zh-CN" b="1" dirty="0" smtClean="0"/>
              <a:t>(</a:t>
            </a:r>
            <a:r>
              <a:rPr lang="en-US" b="1" dirty="0" smtClean="0"/>
              <a:t>generative weights, gene-weights for short)</a:t>
            </a:r>
            <a:r>
              <a:rPr lang="en-US" dirty="0" smtClean="0"/>
              <a:t>, </a:t>
            </a:r>
            <a:r>
              <a:rPr lang="zh-CN" altLang="en-US" dirty="0" smtClean="0"/>
              <a:t>我们可以学习得到</a:t>
            </a:r>
            <a:r>
              <a:rPr lang="zh-CN" altLang="en-US" b="1" dirty="0" smtClean="0"/>
              <a:t>认知权值</a:t>
            </a:r>
            <a:r>
              <a:rPr lang="en-US" altLang="zh-CN" b="1" dirty="0" smtClean="0"/>
              <a:t>(</a:t>
            </a:r>
            <a:r>
              <a:rPr lang="en-US" b="1" dirty="0" smtClean="0"/>
              <a:t>recognition weights, </a:t>
            </a:r>
            <a:r>
              <a:rPr lang="en-US" b="1" dirty="0" err="1" smtClean="0"/>
              <a:t>reco</a:t>
            </a:r>
            <a:r>
              <a:rPr lang="en-US" b="1" dirty="0" smtClean="0"/>
              <a:t>-weights)</a:t>
            </a:r>
            <a:r>
              <a:rPr lang="en-US" dirty="0" smtClean="0"/>
              <a:t>; </a:t>
            </a:r>
            <a:r>
              <a:rPr lang="zh-CN" altLang="en-US" dirty="0" smtClean="0"/>
              <a:t>给定认知权值</a:t>
            </a:r>
            <a:r>
              <a:rPr lang="en-US" altLang="zh-CN" dirty="0" smtClean="0"/>
              <a:t>, </a:t>
            </a:r>
            <a:r>
              <a:rPr lang="zh-CN" altLang="en-US" dirty="0" smtClean="0"/>
              <a:t>我们可以学习得到生成权值</a:t>
            </a:r>
            <a:r>
              <a:rPr lang="en-US" altLang="zh-CN" dirty="0" smtClean="0"/>
              <a:t>.</a:t>
            </a:r>
            <a:endParaRPr lang="zh-CN" altLang="en-US" dirty="0" smtClean="0"/>
          </a:p>
          <a:p>
            <a:pPr lvl="1"/>
            <a:r>
              <a:rPr lang="zh-CN" altLang="en-US" dirty="0" smtClean="0"/>
              <a:t>结果是什么</a:t>
            </a:r>
            <a:r>
              <a:rPr lang="en-US" altLang="zh-CN" dirty="0" smtClean="0"/>
              <a:t>? </a:t>
            </a:r>
            <a:r>
              <a:rPr lang="zh-CN" altLang="en-US" b="1" dirty="0" smtClean="0">
                <a:solidFill>
                  <a:srgbClr val="FF0000"/>
                </a:solidFill>
              </a:rPr>
              <a:t>基于少量随机值并在两种学习阶段</a:t>
            </a:r>
            <a:r>
              <a:rPr lang="en-US" altLang="zh-CN" b="1" dirty="0" smtClean="0">
                <a:solidFill>
                  <a:srgbClr val="FF0000"/>
                </a:solidFill>
              </a:rPr>
              <a:t>(</a:t>
            </a:r>
            <a:r>
              <a:rPr lang="en-US" b="1" dirty="0" smtClean="0">
                <a:solidFill>
                  <a:srgbClr val="FF0000"/>
                </a:solidFill>
              </a:rPr>
              <a:t>phases of learning)</a:t>
            </a:r>
            <a:r>
              <a:rPr lang="zh-CN" altLang="en-US" b="1" dirty="0" smtClean="0">
                <a:solidFill>
                  <a:srgbClr val="FF0000"/>
                </a:solidFill>
              </a:rPr>
              <a:t>中切换</a:t>
            </a:r>
            <a:r>
              <a:rPr lang="en-US" altLang="zh-CN" b="1" dirty="0" smtClean="0">
                <a:solidFill>
                  <a:srgbClr val="FF0000"/>
                </a:solidFill>
              </a:rPr>
              <a:t>, </a:t>
            </a:r>
            <a:r>
              <a:rPr lang="zh-CN" altLang="en-US" b="1" dirty="0" smtClean="0">
                <a:solidFill>
                  <a:srgbClr val="FF0000"/>
                </a:solidFill>
              </a:rPr>
              <a:t>我们竟然可以同时学习得到上述两种权值</a:t>
            </a:r>
            <a:r>
              <a:rPr lang="en-US" altLang="zh-CN" b="1" dirty="0" smtClean="0">
                <a:solidFill>
                  <a:srgbClr val="FF0000"/>
                </a:solidFill>
              </a:rPr>
              <a:t>!</a:t>
            </a:r>
            <a:endParaRPr lang="zh-CN" altLang="en-US" b="1" dirty="0" smtClean="0">
              <a:solidFill>
                <a:srgbClr val="FF0000"/>
              </a:solidFill>
            </a:endParaRPr>
          </a:p>
          <a:p>
            <a:pPr lvl="1"/>
            <a:r>
              <a:rPr lang="zh-CN" altLang="en-US" dirty="0" smtClean="0"/>
              <a:t>在清醒阶段</a:t>
            </a:r>
            <a:r>
              <a:rPr lang="en-US" altLang="zh-CN" dirty="0" smtClean="0"/>
              <a:t>("</a:t>
            </a:r>
            <a:r>
              <a:rPr lang="en-US" dirty="0" smtClean="0"/>
              <a:t>wake" phase), </a:t>
            </a:r>
            <a:r>
              <a:rPr lang="zh-CN" altLang="en-US" dirty="0" smtClean="0"/>
              <a:t>认知权值被用来从下到上驱动神经元</a:t>
            </a:r>
            <a:r>
              <a:rPr lang="en-US" altLang="zh-CN" dirty="0" smtClean="0"/>
              <a:t>, </a:t>
            </a:r>
            <a:r>
              <a:rPr lang="zh-CN" altLang="en-US" dirty="0" smtClean="0"/>
              <a:t>相邻层的神经元的二进制状态则可以被用来训练生成权值</a:t>
            </a:r>
            <a:r>
              <a:rPr lang="en-US" altLang="zh-CN" dirty="0" smtClean="0"/>
              <a:t>;</a:t>
            </a:r>
            <a:endParaRPr lang="zh-CN" altLang="en-US" dirty="0" smtClean="0"/>
          </a:p>
          <a:p>
            <a:pPr lvl="1"/>
            <a:r>
              <a:rPr lang="zh-CN" altLang="en-US" dirty="0" smtClean="0"/>
              <a:t>在睡眠阶段</a:t>
            </a:r>
            <a:r>
              <a:rPr lang="en-US" altLang="zh-CN" dirty="0" smtClean="0"/>
              <a:t>("</a:t>
            </a:r>
            <a:r>
              <a:rPr lang="en-US" dirty="0" smtClean="0"/>
              <a:t>sleep" </a:t>
            </a:r>
            <a:r>
              <a:rPr lang="en-US" dirty="0" err="1" smtClean="0"/>
              <a:t>pahse</a:t>
            </a:r>
            <a:r>
              <a:rPr lang="en-US" dirty="0" smtClean="0"/>
              <a:t>), </a:t>
            </a:r>
            <a:r>
              <a:rPr lang="zh-CN" altLang="en-US" dirty="0" smtClean="0"/>
              <a:t>从上到下的生成连接则被用来驱动网络</a:t>
            </a:r>
            <a:r>
              <a:rPr lang="en-US" altLang="zh-CN" dirty="0" smtClean="0"/>
              <a:t>, </a:t>
            </a:r>
            <a:r>
              <a:rPr lang="zh-CN" altLang="en-US" dirty="0" smtClean="0"/>
              <a:t>从而基于</a:t>
            </a:r>
            <a:r>
              <a:rPr lang="zh-CN" altLang="en-US" b="1" dirty="0" smtClean="0"/>
              <a:t>生成模型</a:t>
            </a:r>
            <a:r>
              <a:rPr lang="en-US" altLang="zh-CN" b="1" dirty="0" smtClean="0"/>
              <a:t>(</a:t>
            </a:r>
            <a:r>
              <a:rPr lang="en-US" b="1" dirty="0" smtClean="0"/>
              <a:t>generative model)</a:t>
            </a:r>
            <a:r>
              <a:rPr lang="zh-CN" altLang="en-US" dirty="0" smtClean="0"/>
              <a:t>产生</a:t>
            </a:r>
            <a:r>
              <a:rPr lang="zh-CN" altLang="en-US" b="1" dirty="0" smtClean="0"/>
              <a:t>图像</a:t>
            </a:r>
            <a:r>
              <a:rPr lang="en-US" altLang="zh-CN" b="1" dirty="0" smtClean="0"/>
              <a:t>(</a:t>
            </a:r>
            <a:r>
              <a:rPr lang="en-US" b="1" dirty="0" smtClean="0"/>
              <a:t>fantasies)</a:t>
            </a:r>
            <a:endParaRPr lang="en-US" dirty="0" smtClean="0"/>
          </a:p>
          <a:p>
            <a:pPr marL="232733" lvl="1">
              <a:spcBef>
                <a:spcPts val="509"/>
              </a:spcBef>
              <a:buClr>
                <a:schemeClr val="accent1"/>
              </a:buClr>
            </a:pPr>
            <a:r>
              <a:rPr lang="zh-CN" altLang="en-US" sz="1000" dirty="0" smtClean="0">
                <a:solidFill>
                  <a:schemeClr val="tx1"/>
                </a:solidFill>
              </a:rPr>
              <a:t>学习的规则非常简单</a:t>
            </a:r>
            <a:endParaRPr lang="en-US" altLang="zh-CN" sz="1000" dirty="0" smtClean="0">
              <a:solidFill>
                <a:schemeClr val="tx1"/>
              </a:solidFill>
            </a:endParaRPr>
          </a:p>
          <a:p>
            <a:pPr lvl="1"/>
            <a:r>
              <a:rPr lang="zh-CN" altLang="en-US" dirty="0" smtClean="0"/>
              <a:t> 清醒阶段</a:t>
            </a:r>
            <a:r>
              <a:rPr lang="en-US" altLang="zh-CN" dirty="0" smtClean="0"/>
              <a:t>, </a:t>
            </a:r>
            <a:r>
              <a:rPr lang="zh-CN" altLang="en-US" dirty="0" smtClean="0"/>
              <a:t>生成权值</a:t>
            </a:r>
            <a:r>
              <a:rPr lang="en-US" altLang="zh-CN" dirty="0" err="1" smtClean="0"/>
              <a:t>gkj</a:t>
            </a:r>
            <a:r>
              <a:rPr lang="en-US" altLang="zh-CN" dirty="0" smtClean="0"/>
              <a:t>, </a:t>
            </a:r>
            <a:r>
              <a:rPr lang="zh-CN" altLang="en-US" dirty="0" smtClean="0"/>
              <a:t>根据下式进行更新</a:t>
            </a:r>
            <a:r>
              <a:rPr lang="en-US" altLang="zh-CN" dirty="0" smtClean="0"/>
              <a:t>:</a:t>
            </a:r>
          </a:p>
          <a:p>
            <a:pPr marL="465466" lvl="2">
              <a:spcBef>
                <a:spcPts val="509"/>
              </a:spcBef>
              <a:buClr>
                <a:schemeClr val="accent1"/>
              </a:buClr>
            </a:pPr>
            <a:endParaRPr lang="en-US" altLang="zh-CN" dirty="0" smtClean="0">
              <a:solidFill>
                <a:schemeClr val="tx2"/>
              </a:solidFill>
            </a:endParaRPr>
          </a:p>
          <a:p>
            <a:pPr lvl="2"/>
            <a:r>
              <a:rPr lang="zh-CN" altLang="en-US" dirty="0" smtClean="0">
                <a:solidFill>
                  <a:schemeClr val="tx2"/>
                </a:solidFill>
              </a:rPr>
              <a:t>其中神经元</a:t>
            </a:r>
            <a:r>
              <a:rPr lang="en-US" altLang="zh-CN" dirty="0" smtClean="0">
                <a:solidFill>
                  <a:schemeClr val="tx2"/>
                </a:solidFill>
              </a:rPr>
              <a:t>k</a:t>
            </a:r>
            <a:r>
              <a:rPr lang="zh-CN" altLang="en-US" dirty="0" smtClean="0">
                <a:solidFill>
                  <a:schemeClr val="tx2"/>
                </a:solidFill>
              </a:rPr>
              <a:t>在神经元</a:t>
            </a:r>
            <a:r>
              <a:rPr lang="en-US" altLang="zh-CN" dirty="0" smtClean="0">
                <a:solidFill>
                  <a:schemeClr val="tx2"/>
                </a:solidFill>
              </a:rPr>
              <a:t>j</a:t>
            </a:r>
            <a:r>
              <a:rPr lang="zh-CN" altLang="en-US" dirty="0" smtClean="0">
                <a:solidFill>
                  <a:schemeClr val="tx2"/>
                </a:solidFill>
              </a:rPr>
              <a:t>的上层</a:t>
            </a:r>
            <a:r>
              <a:rPr lang="en-US" altLang="zh-CN" dirty="0" smtClean="0">
                <a:solidFill>
                  <a:schemeClr val="tx2"/>
                </a:solidFill>
              </a:rPr>
              <a:t>, e</a:t>
            </a:r>
            <a:r>
              <a:rPr lang="zh-CN" altLang="en-US" dirty="0" smtClean="0">
                <a:solidFill>
                  <a:schemeClr val="tx2"/>
                </a:solidFill>
              </a:rPr>
              <a:t>是学习速率</a:t>
            </a:r>
            <a:r>
              <a:rPr lang="en-US" altLang="zh-CN" dirty="0" smtClean="0">
                <a:solidFill>
                  <a:schemeClr val="tx2"/>
                </a:solidFill>
              </a:rPr>
              <a:t>, </a:t>
            </a:r>
            <a:r>
              <a:rPr lang="en-US" altLang="zh-CN" dirty="0" err="1" smtClean="0">
                <a:solidFill>
                  <a:schemeClr val="tx2"/>
                </a:solidFill>
              </a:rPr>
              <a:t>pj</a:t>
            </a:r>
            <a:r>
              <a:rPr lang="zh-CN" altLang="en-US" dirty="0" smtClean="0">
                <a:solidFill>
                  <a:schemeClr val="tx2"/>
                </a:solidFill>
              </a:rPr>
              <a:t>是神经元</a:t>
            </a:r>
            <a:r>
              <a:rPr lang="en-US" altLang="zh-CN" dirty="0" smtClean="0">
                <a:solidFill>
                  <a:schemeClr val="tx2"/>
                </a:solidFill>
              </a:rPr>
              <a:t>j</a:t>
            </a:r>
            <a:r>
              <a:rPr lang="zh-CN" altLang="en-US" dirty="0" smtClean="0">
                <a:solidFill>
                  <a:schemeClr val="tx2"/>
                </a:solidFill>
              </a:rPr>
              <a:t>被使用当前生成权值的前一层神经元的当前状态驱动时的激活概率</a:t>
            </a:r>
            <a:r>
              <a:rPr lang="en-US" altLang="zh-CN" dirty="0" smtClean="0">
                <a:solidFill>
                  <a:schemeClr val="tx2"/>
                </a:solidFill>
              </a:rPr>
              <a:t>.</a:t>
            </a:r>
            <a:endParaRPr lang="zh-CN" altLang="en-US" dirty="0" smtClean="0"/>
          </a:p>
          <a:p>
            <a:pPr lvl="1"/>
            <a:r>
              <a:rPr lang="zh-CN" altLang="en-US" dirty="0" smtClean="0"/>
              <a:t>睡眠阶段</a:t>
            </a:r>
            <a:r>
              <a:rPr lang="en-US" altLang="zh-CN" dirty="0" smtClean="0"/>
              <a:t>, </a:t>
            </a:r>
            <a:r>
              <a:rPr lang="zh-CN" altLang="en-US" dirty="0" smtClean="0"/>
              <a:t>认知权值</a:t>
            </a:r>
            <a:r>
              <a:rPr lang="en-US" altLang="zh-CN" dirty="0" err="1" smtClean="0"/>
              <a:t>wij</a:t>
            </a:r>
            <a:r>
              <a:rPr lang="en-US" altLang="zh-CN" dirty="0" smtClean="0"/>
              <a:t>, </a:t>
            </a:r>
            <a:r>
              <a:rPr lang="zh-CN" altLang="en-US" dirty="0" smtClean="0"/>
              <a:t>根据下式进行更新</a:t>
            </a:r>
            <a:r>
              <a:rPr lang="en-US" altLang="zh-CN" dirty="0" smtClean="0"/>
              <a:t>:</a:t>
            </a:r>
          </a:p>
          <a:p>
            <a:pPr lvl="1"/>
            <a:endParaRPr lang="en-US" altLang="zh-CN" dirty="0" smtClean="0"/>
          </a:p>
          <a:p>
            <a:pPr lvl="2"/>
            <a:r>
              <a:rPr lang="zh-CN" altLang="en-US" dirty="0" smtClean="0">
                <a:solidFill>
                  <a:schemeClr val="tx2"/>
                </a:solidFill>
              </a:rPr>
              <a:t>其中</a:t>
            </a:r>
            <a:r>
              <a:rPr lang="en-US" altLang="zh-CN" dirty="0" err="1" smtClean="0">
                <a:solidFill>
                  <a:schemeClr val="tx2"/>
                </a:solidFill>
              </a:rPr>
              <a:t>qj</a:t>
            </a:r>
            <a:r>
              <a:rPr lang="zh-CN" altLang="en-US" dirty="0" smtClean="0">
                <a:solidFill>
                  <a:schemeClr val="tx2"/>
                </a:solidFill>
              </a:rPr>
              <a:t>是神经元</a:t>
            </a:r>
            <a:r>
              <a:rPr lang="en-US" altLang="zh-CN" dirty="0" smtClean="0">
                <a:solidFill>
                  <a:schemeClr val="tx2"/>
                </a:solidFill>
              </a:rPr>
              <a:t>j</a:t>
            </a:r>
            <a:r>
              <a:rPr lang="zh-CN" altLang="en-US" dirty="0" smtClean="0">
                <a:solidFill>
                  <a:schemeClr val="tx2"/>
                </a:solidFill>
              </a:rPr>
              <a:t>被使用当前认知权值的前一层神经元的当前状态驱动时的激活概率</a:t>
            </a:r>
            <a:r>
              <a:rPr lang="en-US" altLang="zh-CN" dirty="0" smtClean="0">
                <a:solidFill>
                  <a:schemeClr val="tx2"/>
                </a:solidFill>
              </a:rPr>
              <a:t>.</a:t>
            </a:r>
            <a:endParaRPr lang="zh-CN" altLang="en-US" dirty="0" smtClean="0">
              <a:solidFill>
                <a:schemeClr val="tx2"/>
              </a:solidFill>
            </a:endParaRPr>
          </a:p>
          <a:p>
            <a:r>
              <a:rPr lang="zh-CN" altLang="en-US" dirty="0" smtClean="0"/>
              <a:t/>
            </a:r>
            <a:br>
              <a:rPr lang="zh-CN" altLang="en-US" dirty="0" smtClean="0"/>
            </a:br>
            <a:r>
              <a:rPr lang="zh-CN" altLang="en-US" dirty="0" smtClean="0"/>
              <a:t/>
            </a:r>
            <a:br>
              <a:rPr lang="zh-CN" altLang="en-US" dirty="0" smtClean="0"/>
            </a:br>
            <a:endParaRPr lang="en-US" altLang="zh-CN" dirty="0" smtClean="0">
              <a:solidFill>
                <a:schemeClr val="tx2"/>
              </a:solidFill>
            </a:endParaRPr>
          </a:p>
          <a:p>
            <a:pPr marL="0" indent="0">
              <a:buNone/>
            </a:pPr>
            <a:endParaRPr lang="en-US" altLang="zh-CN" dirty="0" smtClean="0"/>
          </a:p>
          <a:p>
            <a:endParaRPr lang="en-US" dirty="0"/>
          </a:p>
        </p:txBody>
      </p:sp>
      <p:sp>
        <p:nvSpPr>
          <p:cNvPr id="3" name="Title 2"/>
          <p:cNvSpPr>
            <a:spLocks noGrp="1"/>
          </p:cNvSpPr>
          <p:nvPr>
            <p:ph type="title"/>
          </p:nvPr>
        </p:nvSpPr>
        <p:spPr/>
        <p:txBody>
          <a:bodyPr/>
          <a:lstStyle/>
          <a:p>
            <a:r>
              <a:rPr lang="en-US" dirty="0" smtClean="0"/>
              <a:t>DBN</a:t>
            </a:r>
            <a:endParaRPr lang="en-US" dirty="0"/>
          </a:p>
        </p:txBody>
      </p:sp>
      <p:sp>
        <p:nvSpPr>
          <p:cNvPr id="4" name="Content Placeholder 3"/>
          <p:cNvSpPr>
            <a:spLocks noGrp="1"/>
          </p:cNvSpPr>
          <p:nvPr>
            <p:ph sz="quarter" idx="10"/>
          </p:nvPr>
        </p:nvSpPr>
        <p:spPr/>
        <p:txBody>
          <a:bodyPr/>
          <a:lstStyle/>
          <a:p>
            <a:r>
              <a:rPr lang="en-US" dirty="0" smtClean="0">
                <a:hlinkClick r:id="rId3"/>
              </a:rPr>
              <a:t>http://www.cnblogs.com/lancelod/p/3867904.html?utm_source=tuicool&amp;utm_medium=referral</a:t>
            </a:r>
            <a:endParaRPr lang="en-US" dirty="0" smtClean="0"/>
          </a:p>
          <a:p>
            <a:endParaRPr lang="en-US" dirty="0"/>
          </a:p>
        </p:txBody>
      </p:sp>
      <p:pic>
        <p:nvPicPr>
          <p:cNvPr id="4099" name="Picture 3"/>
          <p:cNvPicPr>
            <a:picLocks noChangeAspect="1" noChangeArrowheads="1"/>
          </p:cNvPicPr>
          <p:nvPr/>
        </p:nvPicPr>
        <p:blipFill>
          <a:blip r:embed="rId4" cstate="print"/>
          <a:srcRect/>
          <a:stretch>
            <a:fillRect/>
          </a:stretch>
        </p:blipFill>
        <p:spPr bwMode="auto">
          <a:xfrm>
            <a:off x="3124200" y="2743200"/>
            <a:ext cx="1757363" cy="403605"/>
          </a:xfrm>
          <a:prstGeom prst="rect">
            <a:avLst/>
          </a:prstGeom>
          <a:noFill/>
          <a:ln w="9525">
            <a:noFill/>
            <a:miter lim="800000"/>
            <a:headEnd/>
            <a:tailEnd/>
          </a:ln>
        </p:spPr>
      </p:pic>
      <p:pic>
        <p:nvPicPr>
          <p:cNvPr id="4100" name="Picture 4"/>
          <p:cNvPicPr>
            <a:picLocks noChangeAspect="1" noChangeArrowheads="1"/>
          </p:cNvPicPr>
          <p:nvPr/>
        </p:nvPicPr>
        <p:blipFill>
          <a:blip r:embed="rId5" cstate="print"/>
          <a:srcRect/>
          <a:stretch>
            <a:fillRect/>
          </a:stretch>
        </p:blipFill>
        <p:spPr bwMode="auto">
          <a:xfrm>
            <a:off x="3276600" y="3429000"/>
            <a:ext cx="1624013" cy="272043"/>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0" y="990600"/>
            <a:ext cx="3719721" cy="17526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4343400" y="1066800"/>
            <a:ext cx="2431921" cy="167640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228600" y="2895600"/>
            <a:ext cx="3687427" cy="236220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pPr>
              <a:buNone/>
            </a:pPr>
            <a:r>
              <a:rPr lang="zh-CN" altLang="en-US" dirty="0" smtClean="0"/>
              <a:t>关于</a:t>
            </a:r>
            <a:r>
              <a:rPr lang="en-US" dirty="0" smtClean="0"/>
              <a:t>DBN</a:t>
            </a:r>
            <a:r>
              <a:rPr lang="zh-CN" altLang="en-US" dirty="0" smtClean="0"/>
              <a:t>我一直有以下三个问题：</a:t>
            </a:r>
            <a:endParaRPr lang="en-US" altLang="zh-CN" dirty="0" smtClean="0"/>
          </a:p>
          <a:p>
            <a:r>
              <a:rPr lang="en-US" altLang="zh-CN" dirty="0" smtClean="0"/>
              <a:t>1.</a:t>
            </a:r>
            <a:r>
              <a:rPr lang="zh-CN" altLang="en-US" dirty="0" smtClean="0"/>
              <a:t>什么是</a:t>
            </a:r>
            <a:r>
              <a:rPr lang="en-US" dirty="0" smtClean="0"/>
              <a:t>complementary priors？</a:t>
            </a:r>
          </a:p>
          <a:p>
            <a:pPr lvl="1"/>
            <a:r>
              <a:rPr lang="en-US" dirty="0" err="1" smtClean="0"/>
              <a:t>markov</a:t>
            </a:r>
            <a:r>
              <a:rPr lang="en-US" dirty="0" smtClean="0"/>
              <a:t> chain</a:t>
            </a:r>
            <a:r>
              <a:rPr lang="zh-CN" altLang="en-US" dirty="0" smtClean="0"/>
              <a:t>在收敛到平衡分布时是可逆的（</a:t>
            </a:r>
            <a:r>
              <a:rPr lang="en-US" dirty="0" smtClean="0"/>
              <a:t>reversible），</a:t>
            </a:r>
            <a:r>
              <a:rPr lang="zh-CN" altLang="en-US" dirty="0" smtClean="0"/>
              <a:t>这就是</a:t>
            </a:r>
            <a:r>
              <a:rPr lang="en-US" dirty="0" smtClean="0"/>
              <a:t>complementary priors</a:t>
            </a:r>
            <a:r>
              <a:rPr lang="zh-CN" altLang="en-US" dirty="0" smtClean="0"/>
              <a:t>的基本理念</a:t>
            </a:r>
            <a:r>
              <a:rPr lang="en-US" altLang="zh-CN" dirty="0" smtClean="0"/>
              <a:t>;</a:t>
            </a:r>
          </a:p>
          <a:p>
            <a:pPr lvl="1"/>
            <a:r>
              <a:rPr lang="en-US" dirty="0" smtClean="0"/>
              <a:t>complementary priors </a:t>
            </a:r>
            <a:r>
              <a:rPr lang="zh-CN" altLang="en-US" dirty="0" smtClean="0"/>
              <a:t>就是为了解决</a:t>
            </a:r>
            <a:r>
              <a:rPr lang="en-US" dirty="0" smtClean="0"/>
              <a:t>layered directed graphical model</a:t>
            </a:r>
            <a:r>
              <a:rPr lang="zh-CN" altLang="en-US" dirty="0" smtClean="0"/>
              <a:t>中</a:t>
            </a:r>
            <a:r>
              <a:rPr lang="en-US" dirty="0" smtClean="0"/>
              <a:t>inference</a:t>
            </a:r>
            <a:r>
              <a:rPr lang="zh-CN" altLang="en-US" dirty="0" smtClean="0"/>
              <a:t>难的问题，换一种说法，就是因为某些训练法具有</a:t>
            </a:r>
            <a:r>
              <a:rPr lang="en-US" dirty="0" smtClean="0"/>
              <a:t>complementary priors</a:t>
            </a:r>
            <a:r>
              <a:rPr lang="zh-CN" altLang="en-US" dirty="0" smtClean="0"/>
              <a:t>的特性所以才被选上了</a:t>
            </a:r>
            <a:endParaRPr lang="en-US" altLang="zh-CN" dirty="0" smtClean="0"/>
          </a:p>
          <a:p>
            <a:pPr lvl="1"/>
            <a:r>
              <a:rPr lang="zh-CN" altLang="en-US" dirty="0" smtClean="0"/>
              <a:t>当</a:t>
            </a:r>
            <a:r>
              <a:rPr lang="en-US" dirty="0" err="1" smtClean="0"/>
              <a:t>markov</a:t>
            </a:r>
            <a:r>
              <a:rPr lang="en-US" dirty="0" smtClean="0"/>
              <a:t> chain </a:t>
            </a:r>
            <a:r>
              <a:rPr lang="zh-CN" altLang="en-US" dirty="0" smtClean="0"/>
              <a:t>收敛到平衡分布的时候根据细节平衡法则，正转移的发生率等于逆转移的发生率，再结合上面图片的内容，其实就是说只要让</a:t>
            </a:r>
            <a:r>
              <a:rPr lang="en-US" dirty="0" err="1" smtClean="0"/>
              <a:t>markov</a:t>
            </a:r>
            <a:r>
              <a:rPr lang="en-US" dirty="0" smtClean="0"/>
              <a:t> chain </a:t>
            </a:r>
            <a:r>
              <a:rPr lang="zh-CN" altLang="en-US" dirty="0" smtClean="0"/>
              <a:t>以相反的方向运行就可以轻松的进行</a:t>
            </a:r>
            <a:r>
              <a:rPr lang="en-US" dirty="0" smtClean="0"/>
              <a:t>inference</a:t>
            </a:r>
            <a:r>
              <a:rPr lang="zh-CN" altLang="en-US" dirty="0" smtClean="0"/>
              <a:t>了，就如同上面说的一样，</a:t>
            </a:r>
            <a:r>
              <a:rPr lang="en-US" dirty="0" smtClean="0"/>
              <a:t>complementary prior </a:t>
            </a:r>
            <a:r>
              <a:rPr lang="zh-CN" altLang="en-US" dirty="0" smtClean="0"/>
              <a:t>其实就是</a:t>
            </a:r>
            <a:r>
              <a:rPr lang="en-US" dirty="0" err="1" smtClean="0"/>
              <a:t>markov</a:t>
            </a:r>
            <a:r>
              <a:rPr lang="en-US" dirty="0" smtClean="0"/>
              <a:t> chain</a:t>
            </a:r>
            <a:r>
              <a:rPr lang="zh-CN" altLang="en-US" dirty="0" smtClean="0"/>
              <a:t>的平衡分布。</a:t>
            </a:r>
            <a:endParaRPr lang="en-US" dirty="0" smtClean="0"/>
          </a:p>
          <a:p>
            <a:r>
              <a:rPr lang="en-US" dirty="0" smtClean="0"/>
              <a:t>2.</a:t>
            </a:r>
            <a:r>
              <a:rPr lang="zh-CN" altLang="en-US" dirty="0" smtClean="0"/>
              <a:t>为什么说</a:t>
            </a:r>
            <a:r>
              <a:rPr lang="en-US" dirty="0" smtClean="0"/>
              <a:t>RBM</a:t>
            </a:r>
            <a:r>
              <a:rPr lang="zh-CN" altLang="en-US" dirty="0" smtClean="0"/>
              <a:t>展开后可以当成</a:t>
            </a:r>
            <a:r>
              <a:rPr lang="en-US" dirty="0" smtClean="0"/>
              <a:t>sigmoid belief network with tied parameters</a:t>
            </a:r>
            <a:r>
              <a:rPr lang="zh-CN" altLang="en-US" dirty="0" smtClean="0"/>
              <a:t>呢？</a:t>
            </a:r>
            <a:endParaRPr lang="en-US" altLang="zh-CN" dirty="0" smtClean="0"/>
          </a:p>
          <a:p>
            <a:pPr lvl="1"/>
            <a:r>
              <a:rPr lang="zh-CN" altLang="en-US" dirty="0" smtClean="0"/>
              <a:t>其实一个执行</a:t>
            </a:r>
            <a:r>
              <a:rPr lang="en-US" dirty="0" smtClean="0"/>
              <a:t>block </a:t>
            </a:r>
            <a:r>
              <a:rPr lang="en-US" dirty="0" err="1" smtClean="0"/>
              <a:t>gibbs</a:t>
            </a:r>
            <a:r>
              <a:rPr lang="en-US" dirty="0" smtClean="0"/>
              <a:t> sampling </a:t>
            </a:r>
            <a:r>
              <a:rPr lang="zh-CN" altLang="en-US" dirty="0" smtClean="0"/>
              <a:t>的</a:t>
            </a:r>
            <a:r>
              <a:rPr lang="en-US" dirty="0" smtClean="0"/>
              <a:t>RBM</a:t>
            </a:r>
            <a:r>
              <a:rPr lang="zh-CN" altLang="en-US" dirty="0" smtClean="0"/>
              <a:t>相等于我们上面讨论过的由</a:t>
            </a:r>
            <a:r>
              <a:rPr lang="en-US" dirty="0" err="1" smtClean="0"/>
              <a:t>markov</a:t>
            </a:r>
            <a:r>
              <a:rPr lang="en-US" dirty="0" smtClean="0"/>
              <a:t> chain</a:t>
            </a:r>
            <a:r>
              <a:rPr lang="zh-CN" altLang="en-US" dirty="0" smtClean="0"/>
              <a:t>所定义的</a:t>
            </a:r>
            <a:r>
              <a:rPr lang="en-US" dirty="0" smtClean="0"/>
              <a:t>directed graph model，</a:t>
            </a:r>
            <a:endParaRPr lang="zh-CN" altLang="en-US" dirty="0" smtClean="0"/>
          </a:p>
          <a:p>
            <a:r>
              <a:rPr lang="en-US" altLang="zh-CN" dirty="0" smtClean="0"/>
              <a:t>3.</a:t>
            </a:r>
            <a:r>
              <a:rPr lang="zh-CN" altLang="en-US" dirty="0" smtClean="0"/>
              <a:t>为什么</a:t>
            </a:r>
            <a:r>
              <a:rPr lang="en-US" dirty="0" smtClean="0"/>
              <a:t>Greedy </a:t>
            </a:r>
            <a:r>
              <a:rPr lang="en-US" dirty="0" err="1" smtClean="0"/>
              <a:t>Layerwise</a:t>
            </a:r>
            <a:r>
              <a:rPr lang="en-US" dirty="0" smtClean="0"/>
              <a:t> Training</a:t>
            </a:r>
            <a:r>
              <a:rPr lang="zh-CN" altLang="en-US" dirty="0" smtClean="0"/>
              <a:t>可以把</a:t>
            </a:r>
            <a:r>
              <a:rPr lang="en-US" dirty="0" smtClean="0"/>
              <a:t>DBN</a:t>
            </a:r>
            <a:r>
              <a:rPr lang="zh-CN" altLang="en-US" dirty="0" smtClean="0"/>
              <a:t>的每层当成</a:t>
            </a:r>
            <a:r>
              <a:rPr lang="en-US" dirty="0" smtClean="0"/>
              <a:t>RBM</a:t>
            </a:r>
            <a:r>
              <a:rPr lang="zh-CN" altLang="en-US" dirty="0" smtClean="0"/>
              <a:t>来训练呢？</a:t>
            </a:r>
          </a:p>
          <a:p>
            <a:endParaRPr lang="en-US" dirty="0"/>
          </a:p>
        </p:txBody>
      </p:sp>
      <p:sp>
        <p:nvSpPr>
          <p:cNvPr id="3" name="Title 2"/>
          <p:cNvSpPr>
            <a:spLocks noGrp="1"/>
          </p:cNvSpPr>
          <p:nvPr>
            <p:ph type="title"/>
          </p:nvPr>
        </p:nvSpPr>
        <p:spPr/>
        <p:txBody>
          <a:bodyPr/>
          <a:lstStyle/>
          <a:p>
            <a:r>
              <a:rPr lang="en-US" dirty="0" smtClean="0"/>
              <a:t>DBN</a:t>
            </a:r>
            <a:endParaRPr lang="en-US" dirty="0"/>
          </a:p>
        </p:txBody>
      </p:sp>
      <p:sp>
        <p:nvSpPr>
          <p:cNvPr id="4" name="Content Placeholder 3"/>
          <p:cNvSpPr>
            <a:spLocks noGrp="1"/>
          </p:cNvSpPr>
          <p:nvPr>
            <p:ph sz="quarter" idx="10"/>
          </p:nvPr>
        </p:nvSpPr>
        <p:spPr/>
        <p:txBody>
          <a:bodyPr/>
          <a:lstStyle/>
          <a:p>
            <a:r>
              <a:rPr lang="en-US" dirty="0" smtClean="0">
                <a:hlinkClick r:id="rId2"/>
              </a:rPr>
              <a:t>http://blog.csdn.net/overstack/article/details/9070781</a:t>
            </a:r>
            <a:endParaRPr lang="en-US" dirty="0" smtClean="0"/>
          </a:p>
          <a:p>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3810000" y="3083682"/>
            <a:ext cx="3505200" cy="2402718"/>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使用互补先验消除</a:t>
            </a:r>
            <a:r>
              <a:rPr lang="en-US" b="1" dirty="0" smtClean="0"/>
              <a:t>explaining</a:t>
            </a:r>
            <a:r>
              <a:rPr lang="en-US" dirty="0" smtClean="0"/>
              <a:t> </a:t>
            </a:r>
            <a:r>
              <a:rPr lang="en-US" b="1" dirty="0" smtClean="0"/>
              <a:t>away</a:t>
            </a:r>
            <a:r>
              <a:rPr lang="zh-CN" altLang="en-US" dirty="0" smtClean="0"/>
              <a:t>现象（互补先验</a:t>
            </a:r>
            <a:r>
              <a:rPr lang="en-US" altLang="zh-CN" dirty="0" smtClean="0"/>
              <a:t>:</a:t>
            </a:r>
            <a:r>
              <a:rPr lang="zh-CN" altLang="en-US" dirty="0" smtClean="0">
                <a:solidFill>
                  <a:srgbClr val="FF0000"/>
                </a:solidFill>
              </a:rPr>
              <a:t>在具有双向的链式结构中</a:t>
            </a:r>
            <a:r>
              <a:rPr lang="en-US" altLang="zh-CN" dirty="0" smtClean="0">
                <a:solidFill>
                  <a:srgbClr val="FF0000"/>
                </a:solidFill>
              </a:rPr>
              <a:t>,</a:t>
            </a:r>
            <a:r>
              <a:rPr lang="zh-CN" altLang="en-US" dirty="0" smtClean="0">
                <a:solidFill>
                  <a:srgbClr val="FF0000"/>
                </a:solidFill>
              </a:rPr>
              <a:t>某数据推出的结果</a:t>
            </a:r>
            <a:r>
              <a:rPr lang="en-US" altLang="zh-CN" dirty="0" smtClean="0">
                <a:solidFill>
                  <a:srgbClr val="FF0000"/>
                </a:solidFill>
              </a:rPr>
              <a:t>(</a:t>
            </a:r>
            <a:r>
              <a:rPr lang="zh-CN" altLang="en-US" dirty="0" smtClean="0">
                <a:solidFill>
                  <a:srgbClr val="FF0000"/>
                </a:solidFill>
              </a:rPr>
              <a:t>后验</a:t>
            </a:r>
            <a:r>
              <a:rPr lang="en-US" altLang="zh-CN" dirty="0" smtClean="0">
                <a:solidFill>
                  <a:srgbClr val="FF0000"/>
                </a:solidFill>
              </a:rPr>
              <a:t>)</a:t>
            </a:r>
            <a:r>
              <a:rPr lang="zh-CN" altLang="en-US" dirty="0" smtClean="0">
                <a:solidFill>
                  <a:srgbClr val="FF0000"/>
                </a:solidFill>
              </a:rPr>
              <a:t>在反向时为其提供的先验概率就叫互补先验</a:t>
            </a:r>
            <a:r>
              <a:rPr lang="zh-CN" altLang="en-US" dirty="0" smtClean="0"/>
              <a:t>，</a:t>
            </a:r>
            <a:r>
              <a:rPr lang="en-US" b="1" dirty="0" smtClean="0"/>
              <a:t>explaining </a:t>
            </a:r>
            <a:r>
              <a:rPr lang="en-US" b="1" dirty="0" err="1" smtClean="0"/>
              <a:t>away</a:t>
            </a:r>
            <a:r>
              <a:rPr lang="en-US" dirty="0" err="1" smtClean="0"/>
              <a:t>）</a:t>
            </a:r>
            <a:r>
              <a:rPr lang="en-US" b="1" dirty="0" err="1" smtClean="0"/>
              <a:t>complementary</a:t>
            </a:r>
            <a:r>
              <a:rPr lang="en-US" dirty="0" smtClean="0"/>
              <a:t> </a:t>
            </a:r>
            <a:r>
              <a:rPr lang="en-US" b="1" dirty="0" smtClean="0"/>
              <a:t>prior</a:t>
            </a:r>
            <a:r>
              <a:rPr lang="zh-CN" altLang="en-US" dirty="0" smtClean="0"/>
              <a:t>可以用来分层学习</a:t>
            </a:r>
            <a:r>
              <a:rPr lang="en-US" dirty="0" smtClean="0"/>
              <a:t>directed belief networks。</a:t>
            </a:r>
            <a:r>
              <a:rPr lang="zh-CN" altLang="en-US" dirty="0" smtClean="0"/>
              <a:t>由此导出一个算法，</a:t>
            </a:r>
            <a:r>
              <a:rPr lang="zh-CN" altLang="en-US" b="1" dirty="0" smtClean="0">
                <a:solidFill>
                  <a:srgbClr val="00B050"/>
                </a:solidFill>
              </a:rPr>
              <a:t>此算法用来初始化一个过程的权值</a:t>
            </a:r>
            <a:r>
              <a:rPr lang="zh-CN" altLang="en-US" dirty="0" smtClean="0"/>
              <a:t>，此过程使用</a:t>
            </a:r>
            <a:r>
              <a:rPr lang="en-US" dirty="0" smtClean="0"/>
              <a:t>contrastive version of the wake-sleep algorithm</a:t>
            </a:r>
            <a:r>
              <a:rPr lang="zh-CN" altLang="en-US" dirty="0" smtClean="0"/>
              <a:t>来</a:t>
            </a:r>
            <a:r>
              <a:rPr lang="en-US" dirty="0" smtClean="0"/>
              <a:t>fine-tunes the </a:t>
            </a:r>
            <a:r>
              <a:rPr lang="en-US" dirty="0" err="1" smtClean="0"/>
              <a:t>weights.fine</a:t>
            </a:r>
            <a:r>
              <a:rPr lang="en-US" dirty="0" smtClean="0"/>
              <a:t>-tunes</a:t>
            </a:r>
            <a:r>
              <a:rPr lang="zh-CN" altLang="en-US" dirty="0" smtClean="0"/>
              <a:t>之后，得到一个具有</a:t>
            </a:r>
            <a:r>
              <a:rPr lang="en-US" altLang="zh-CN" dirty="0" smtClean="0"/>
              <a:t>3</a:t>
            </a:r>
            <a:r>
              <a:rPr lang="zh-CN" altLang="en-US" dirty="0" smtClean="0"/>
              <a:t>层隐藏层的网络</a:t>
            </a:r>
            <a:r>
              <a:rPr lang="en-US" altLang="zh-CN" dirty="0" smtClean="0"/>
              <a:t>,</a:t>
            </a:r>
            <a:r>
              <a:rPr lang="zh-CN" altLang="en-US" dirty="0" smtClean="0"/>
              <a:t>这个网络是一个关于手写数字与它的标签的联合分布的生成模型。</a:t>
            </a:r>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http://blog.csdn.net/wang_yi_wen/article/details/18008771</a:t>
            </a:r>
            <a:endParaRPr lang="en-US" dirty="0" smtClean="0"/>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t>http://www.bubuko.com/infodetail-275471.html</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0" y="990600"/>
            <a:ext cx="3645325" cy="355282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3657600" y="990600"/>
            <a:ext cx="3475467" cy="354330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t>http://blog.sciencenet.cn/blog-110554-889016.html</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457200" y="990600"/>
            <a:ext cx="4797307" cy="313372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dirty="0"/>
          </a:p>
        </p:txBody>
      </p:sp>
      <p:sp>
        <p:nvSpPr>
          <p:cNvPr id="4" name="Content Placeholder 3"/>
          <p:cNvSpPr>
            <a:spLocks noGrp="1"/>
          </p:cNvSpPr>
          <p:nvPr>
            <p:ph sz="quarter" idx="10"/>
          </p:nvPr>
        </p:nvSpPr>
        <p:spPr/>
        <p:txBody>
          <a:bodyPr/>
          <a:lstStyle/>
          <a:p>
            <a:r>
              <a:rPr lang="en-US" dirty="0" smtClean="0">
                <a:hlinkClick r:id="rId2"/>
              </a:rPr>
              <a:t>http://www.cs.ubc.ca</a:t>
            </a:r>
            <a:r>
              <a:rPr lang="en-US" smtClean="0">
                <a:hlinkClick r:id="rId2"/>
              </a:rPr>
              <a:t>/~murphyk/Bayes/bnintro.html</a:t>
            </a:r>
            <a:endParaRPr lang="en-US" smtClean="0"/>
          </a:p>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r>
              <a:rPr lang="en-US" dirty="0" smtClean="0"/>
              <a:t>RNN</a:t>
            </a:r>
            <a:endParaRPr lang="en-US" dirty="0"/>
          </a:p>
        </p:txBody>
      </p:sp>
      <p:sp>
        <p:nvSpPr>
          <p:cNvPr id="4" name="Content Placeholder 3"/>
          <p:cNvSpPr>
            <a:spLocks noGrp="1"/>
          </p:cNvSpPr>
          <p:nvPr>
            <p:ph sz="quarter" idx="10"/>
          </p:nvPr>
        </p:nvSpPr>
        <p:spPr/>
        <p:txBody>
          <a:bodyPr/>
          <a:lstStyle/>
          <a:p>
            <a:r>
              <a:rPr lang="en-US" dirty="0" smtClean="0"/>
              <a:t>https://arxiv.org/pdf/1506.00019.pdf</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381000" y="990600"/>
            <a:ext cx="2819400" cy="2134526"/>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3429000" y="2286000"/>
            <a:ext cx="3276600" cy="2242748"/>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r>
              <a:rPr lang="en-US" dirty="0" smtClean="0"/>
              <a:t>RNN</a:t>
            </a:r>
            <a:endParaRPr lang="en-US" dirty="0"/>
          </a:p>
        </p:txBody>
      </p:sp>
      <p:sp>
        <p:nvSpPr>
          <p:cNvPr id="4" name="Content Placeholder 3"/>
          <p:cNvSpPr>
            <a:spLocks noGrp="1"/>
          </p:cNvSpPr>
          <p:nvPr>
            <p:ph sz="quarter" idx="10"/>
          </p:nvPr>
        </p:nvSpPr>
        <p:spPr/>
        <p:txBody>
          <a:bodyPr/>
          <a:lstStyle/>
          <a:p>
            <a:r>
              <a:rPr lang="en-US" dirty="0" smtClean="0"/>
              <a:t>https://arxiv.org/pdf/1506.00019.pdf</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457200" y="990600"/>
            <a:ext cx="5791200" cy="3515209"/>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https://github.com/dophist/kaldi-lstm</a:t>
            </a:r>
            <a:endParaRPr lang="en-US" dirty="0" smtClean="0"/>
          </a:p>
          <a:p>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457200" y="1066801"/>
            <a:ext cx="4042193" cy="3124200"/>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4138612" y="3932070"/>
            <a:ext cx="3176588" cy="1554330"/>
          </a:xfrm>
          <a:prstGeom prst="rect">
            <a:avLst/>
          </a:prstGeom>
          <a:noFill/>
          <a:ln w="9525">
            <a:noFill/>
            <a:miter lim="800000"/>
            <a:headEnd/>
            <a:tailEnd/>
          </a:ln>
        </p:spPr>
      </p:pic>
      <p:pic>
        <p:nvPicPr>
          <p:cNvPr id="5124" name="Picture 4"/>
          <p:cNvPicPr>
            <a:picLocks noChangeAspect="1" noChangeArrowheads="1"/>
          </p:cNvPicPr>
          <p:nvPr/>
        </p:nvPicPr>
        <p:blipFill>
          <a:blip r:embed="rId5" cstate="print"/>
          <a:srcRect/>
          <a:stretch>
            <a:fillRect/>
          </a:stretch>
        </p:blipFill>
        <p:spPr bwMode="auto">
          <a:xfrm>
            <a:off x="4572000" y="1295400"/>
            <a:ext cx="2762370" cy="167640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b="1" dirty="0" smtClean="0"/>
              <a:t>Anyone Can Learn To Code an LSTM-RNN in Python</a:t>
            </a:r>
            <a:endParaRPr lang="en-US" dirty="0"/>
          </a:p>
        </p:txBody>
      </p:sp>
      <p:sp>
        <p:nvSpPr>
          <p:cNvPr id="4" name="Content Placeholder 3"/>
          <p:cNvSpPr>
            <a:spLocks noGrp="1"/>
          </p:cNvSpPr>
          <p:nvPr>
            <p:ph sz="quarter" idx="10"/>
          </p:nvPr>
        </p:nvSpPr>
        <p:spPr/>
        <p:txBody>
          <a:bodyPr/>
          <a:lstStyle/>
          <a:p>
            <a:r>
              <a:rPr lang="en-US" dirty="0" smtClean="0">
                <a:hlinkClick r:id="rId2"/>
              </a:rPr>
              <a:t>http://iamtrask.github.io/2015/11/15/anyone-can-code-lstm/</a:t>
            </a:r>
            <a:endParaRPr lang="en-US" dirty="0" smtClean="0"/>
          </a:p>
          <a:p>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http://blog.csdn.net/a635661820/article/details/45390671</a:t>
            </a:r>
            <a:endParaRPr lang="en-US" dirty="0" smtClean="0"/>
          </a:p>
          <a:p>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457200" y="1066800"/>
            <a:ext cx="2638425" cy="1378442"/>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2971800" y="1981200"/>
            <a:ext cx="4124325" cy="2406516"/>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Unsupervised pre-training</a:t>
            </a:r>
          </a:p>
          <a:p>
            <a:pPr lvl="1"/>
            <a:r>
              <a:rPr lang="en-US" dirty="0" smtClean="0"/>
              <a:t>Initialize W matrices in an unsupervised manner &lt; RBM, auto-encoder&gt;</a:t>
            </a:r>
          </a:p>
          <a:p>
            <a:pPr lvl="1"/>
            <a:r>
              <a:rPr lang="en-US" dirty="0" smtClean="0"/>
              <a:t>Pre-train in a layer-wise(stacking) </a:t>
            </a:r>
            <a:r>
              <a:rPr lang="en-US" dirty="0" err="1" smtClean="0"/>
              <a:t>fasion</a:t>
            </a:r>
            <a:endParaRPr lang="en-US" dirty="0" smtClean="0"/>
          </a:p>
          <a:p>
            <a:pPr lvl="1"/>
            <a:r>
              <a:rPr lang="en-US" dirty="0" smtClean="0"/>
              <a:t>Fine-tune in a supervised manner</a:t>
            </a:r>
          </a:p>
          <a:p>
            <a:r>
              <a:rPr lang="en-US" dirty="0" smtClean="0"/>
              <a:t>Unsupervised representation learning</a:t>
            </a:r>
          </a:p>
          <a:p>
            <a:pPr lvl="1"/>
            <a:r>
              <a:rPr lang="en-US" dirty="0" smtClean="0"/>
              <a:t>Construct a feature space &lt;DBM/DBN, Auto-encoder, Sparse Coding,&gt;</a:t>
            </a:r>
          </a:p>
          <a:p>
            <a:pPr lvl="1"/>
            <a:r>
              <a:rPr lang="en-US" dirty="0" smtClean="0"/>
              <a:t>Feed new features to a shallow ANN as input</a:t>
            </a:r>
          </a:p>
          <a:p>
            <a:r>
              <a:rPr lang="en-US" dirty="0" smtClean="0"/>
              <a:t>Deep architecture is an ensemble of shallow networks</a:t>
            </a:r>
          </a:p>
          <a:p>
            <a:pPr lvl="1"/>
            <a:r>
              <a:rPr lang="en-US" dirty="0" smtClean="0"/>
              <a:t>DNN, CNN, RNN, DBN(deep belief network), DBM(deep </a:t>
            </a:r>
            <a:r>
              <a:rPr lang="en-US" altLang="zh-CN" dirty="0" err="1" smtClean="0"/>
              <a:t>boltzman</a:t>
            </a:r>
            <a:r>
              <a:rPr lang="en-US" altLang="zh-CN" dirty="0" smtClean="0"/>
              <a:t> machine</a:t>
            </a:r>
            <a:r>
              <a:rPr lang="en-US" dirty="0" smtClean="0"/>
              <a:t>), T-DSN(Tensor-deep stacking network)</a:t>
            </a:r>
          </a:p>
          <a:p>
            <a:pPr lvl="2"/>
            <a:endParaRPr lang="en-US" dirty="0"/>
          </a:p>
        </p:txBody>
      </p:sp>
      <p:sp>
        <p:nvSpPr>
          <p:cNvPr id="3" name="Title 2"/>
          <p:cNvSpPr>
            <a:spLocks noGrp="1"/>
          </p:cNvSpPr>
          <p:nvPr>
            <p:ph type="title"/>
          </p:nvPr>
        </p:nvSpPr>
        <p:spPr/>
        <p:txBody>
          <a:bodyPr>
            <a:normAutofit/>
          </a:bodyPr>
          <a:lstStyle/>
          <a:p>
            <a:r>
              <a:rPr lang="en-US" dirty="0" smtClean="0"/>
              <a:t>Unsupervised makes DL</a:t>
            </a:r>
            <a:r>
              <a:rPr lang="zh-CN" altLang="en-US" dirty="0" smtClean="0"/>
              <a:t> </a:t>
            </a:r>
            <a:r>
              <a:rPr lang="en-US" altLang="zh-CN" dirty="0" smtClean="0"/>
              <a:t>success</a:t>
            </a:r>
            <a:endParaRPr lang="en-US" dirty="0"/>
          </a:p>
        </p:txBody>
      </p:sp>
      <p:sp>
        <p:nvSpPr>
          <p:cNvPr id="4" name="Content Placeholder 3"/>
          <p:cNvSpPr>
            <a:spLocks noGrp="1"/>
          </p:cNvSpPr>
          <p:nvPr>
            <p:ph sz="quarter" idx="10"/>
          </p:nvPr>
        </p:nvSpPr>
        <p:spPr/>
        <p:txBody>
          <a:bodyPr/>
          <a:lstStyle/>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5105400" y="1676400"/>
            <a:ext cx="1843088" cy="726499"/>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http://blog.csdn.net/a635661820/article/details/45390671</a:t>
            </a:r>
            <a:endParaRPr lang="en-US" dirty="0" smtClean="0"/>
          </a:p>
          <a:p>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1600200" y="990600"/>
            <a:ext cx="5095875" cy="4280535"/>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r>
              <a:rPr lang="en-US" dirty="0" smtClean="0"/>
              <a:t>Vanishing gradient problem</a:t>
            </a:r>
            <a:endParaRPr lang="en-US" dirty="0"/>
          </a:p>
        </p:txBody>
      </p:sp>
      <p:sp>
        <p:nvSpPr>
          <p:cNvPr id="4" name="Content Placeholder 3"/>
          <p:cNvSpPr>
            <a:spLocks noGrp="1"/>
          </p:cNvSpPr>
          <p:nvPr>
            <p:ph sz="quarter" idx="10"/>
          </p:nvPr>
        </p:nvSpPr>
        <p:spPr/>
        <p:txBody>
          <a:bodyPr/>
          <a:lstStyle/>
          <a:p>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a:bodyPr>
          <a:lstStyle/>
          <a:p>
            <a:r>
              <a:rPr lang="en-US" dirty="0" smtClean="0"/>
              <a:t>Understanding LSTM Networks</a:t>
            </a:r>
            <a:endParaRPr lang="en-US" dirty="0"/>
          </a:p>
        </p:txBody>
      </p:sp>
      <p:sp>
        <p:nvSpPr>
          <p:cNvPr id="4" name="Content Placeholder 3"/>
          <p:cNvSpPr>
            <a:spLocks noGrp="1"/>
          </p:cNvSpPr>
          <p:nvPr>
            <p:ph sz="quarter" idx="10"/>
          </p:nvPr>
        </p:nvSpPr>
        <p:spPr/>
        <p:txBody>
          <a:bodyPr/>
          <a:lstStyle/>
          <a:p>
            <a:r>
              <a:rPr lang="en-US" dirty="0" smtClean="0">
                <a:hlinkClick r:id="rId2"/>
              </a:rPr>
              <a:t>http://colah.github.io/posts/2015-08-Understanding-LSTMs/</a:t>
            </a:r>
            <a:endParaRPr lang="en-US" dirty="0" smtClean="0"/>
          </a:p>
          <a:p>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r>
              <a:rPr lang="en-US" dirty="0" smtClean="0"/>
              <a:t>RNN</a:t>
            </a:r>
            <a:endParaRPr lang="en-US" dirty="0"/>
          </a:p>
        </p:txBody>
      </p:sp>
      <p:sp>
        <p:nvSpPr>
          <p:cNvPr id="4" name="Content Placeholder 3"/>
          <p:cNvSpPr>
            <a:spLocks noGrp="1"/>
          </p:cNvSpPr>
          <p:nvPr>
            <p:ph sz="quarter" idx="10"/>
          </p:nvPr>
        </p:nvSpPr>
        <p:spPr/>
        <p:txBody>
          <a:bodyPr/>
          <a:lstStyle/>
          <a:p>
            <a:r>
              <a:rPr lang="en-US" dirty="0" smtClean="0">
                <a:hlinkClick r:id="rId2"/>
              </a:rPr>
              <a:t>https://www.zhihu.com/question/29411132</a:t>
            </a:r>
            <a:endParaRPr lang="en-US" dirty="0" smtClean="0"/>
          </a:p>
          <a:p>
            <a:r>
              <a:rPr lang="en-US" dirty="0" smtClean="0">
                <a:hlinkClick r:id="rId3"/>
              </a:rPr>
              <a:t>http://blog.csdn.net/a635661820/article/details/45390671</a:t>
            </a:r>
            <a:endParaRPr lang="en-US" dirty="0" smtClean="0"/>
          </a:p>
          <a:p>
            <a:r>
              <a:rPr lang="en-US" dirty="0" smtClean="0">
                <a:hlinkClick r:id="rId4"/>
              </a:rPr>
              <a:t>https://www.pdx.edu/sites/www.pdx.edu.sysc/files/Jaeger_TrainingRNNsTutorial.2005.pdf</a:t>
            </a:r>
            <a:endParaRPr lang="en-US" dirty="0" smtClean="0"/>
          </a:p>
          <a:p>
            <a:endParaRPr lang="en-US" dirty="0" smtClean="0"/>
          </a:p>
          <a:p>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pPr>
              <a:buNone/>
            </a:pPr>
            <a:r>
              <a:rPr lang="zh-CN" altLang="en-US" dirty="0" smtClean="0"/>
              <a:t>增强学习和监督学习的区别主要有以下两点：</a:t>
            </a:r>
          </a:p>
          <a:p>
            <a:r>
              <a:rPr lang="en-US" altLang="zh-CN" dirty="0" smtClean="0"/>
              <a:t>1.  </a:t>
            </a:r>
            <a:r>
              <a:rPr lang="zh-CN" altLang="en-US" dirty="0" smtClean="0"/>
              <a:t>增强学习是试错学习</a:t>
            </a:r>
            <a:r>
              <a:rPr lang="en-US" altLang="zh-CN" dirty="0" smtClean="0"/>
              <a:t>(Trail-and-error)</a:t>
            </a:r>
            <a:r>
              <a:rPr lang="zh-CN" altLang="en-US" dirty="0" smtClean="0"/>
              <a:t>，由于没有直接的指导信息，智能体要以不断与环境进行交互，通过试错的方式来获得最佳策略。</a:t>
            </a:r>
          </a:p>
          <a:p>
            <a:r>
              <a:rPr lang="en-US" altLang="zh-CN" dirty="0" smtClean="0"/>
              <a:t>2. </a:t>
            </a:r>
            <a:r>
              <a:rPr lang="zh-CN" altLang="en-US" b="1" dirty="0" smtClean="0">
                <a:solidFill>
                  <a:srgbClr val="FF0000"/>
                </a:solidFill>
              </a:rPr>
              <a:t> 延迟回报</a:t>
            </a:r>
            <a:r>
              <a:rPr lang="zh-CN" altLang="en-US" dirty="0" smtClean="0"/>
              <a:t>，增强学习的指导信息很少，而且往往是在事后（最后一个状态）才给出的，这就导致了一个问题，就是获得正回报或者负回报以后，如何将回报分配给前面的状态。</a:t>
            </a:r>
            <a:endParaRPr lang="en-US" altLang="zh-CN" dirty="0" smtClean="0"/>
          </a:p>
          <a:p>
            <a:endParaRPr lang="en-US" altLang="zh-CN" dirty="0" smtClean="0"/>
          </a:p>
          <a:p>
            <a:r>
              <a:rPr lang="zh-CN" altLang="en-US" dirty="0" smtClean="0"/>
              <a:t>马尔科夫链</a:t>
            </a:r>
            <a:r>
              <a:rPr lang="en-US" altLang="zh-CN" dirty="0" smtClean="0"/>
              <a:t>(Markov Chain)</a:t>
            </a:r>
            <a:r>
              <a:rPr lang="zh-CN" altLang="en-US" dirty="0" smtClean="0"/>
              <a:t>，隐马尔可夫模型</a:t>
            </a:r>
            <a:r>
              <a:rPr lang="en-US" altLang="zh-CN" dirty="0" smtClean="0"/>
              <a:t>(Hidden Markov Model</a:t>
            </a:r>
            <a:r>
              <a:rPr lang="zh-CN" altLang="en-US" dirty="0" smtClean="0"/>
              <a:t>，</a:t>
            </a:r>
            <a:r>
              <a:rPr lang="en-US" altLang="zh-CN" dirty="0" smtClean="0"/>
              <a:t>HMM)</a:t>
            </a:r>
            <a:r>
              <a:rPr lang="zh-CN" altLang="en-US" dirty="0" smtClean="0"/>
              <a:t>。它们具有的一个共同性质就是马尔可夫性</a:t>
            </a:r>
            <a:r>
              <a:rPr lang="en-US" altLang="zh-CN" dirty="0" smtClean="0"/>
              <a:t>(</a:t>
            </a:r>
            <a:r>
              <a:rPr lang="zh-CN" altLang="en-US" dirty="0" smtClean="0"/>
              <a:t>无后效性</a:t>
            </a:r>
            <a:r>
              <a:rPr lang="en-US" altLang="zh-CN" dirty="0" smtClean="0"/>
              <a:t>)</a:t>
            </a:r>
            <a:r>
              <a:rPr lang="zh-CN" altLang="en-US" dirty="0" smtClean="0"/>
              <a:t>，也就是指系统的下个状态只与当前状态信息有关，而与更早之前的状态无关。</a:t>
            </a:r>
            <a:endParaRPr lang="en-US" altLang="zh-CN" dirty="0" smtClean="0"/>
          </a:p>
          <a:p>
            <a:r>
              <a:rPr lang="zh-CN" altLang="en-US" dirty="0" smtClean="0"/>
              <a:t>马尔可夫决策过程</a:t>
            </a:r>
            <a:r>
              <a:rPr lang="en-US" altLang="zh-CN" dirty="0" smtClean="0"/>
              <a:t>(Markov Decision Process, MDP)</a:t>
            </a:r>
            <a:r>
              <a:rPr lang="zh-CN" altLang="en-US" dirty="0" smtClean="0"/>
              <a:t>也具有马尔可夫性，与上面不同的是</a:t>
            </a:r>
            <a:r>
              <a:rPr lang="en-US" altLang="zh-CN" dirty="0" smtClean="0"/>
              <a:t>MDP</a:t>
            </a:r>
            <a:r>
              <a:rPr lang="zh-CN" altLang="en-US" dirty="0" smtClean="0"/>
              <a:t>考虑了动作，即系统下个状态不仅和当前的状态有关，也和当前采取的动作有关。</a:t>
            </a:r>
            <a:endParaRPr lang="en-US" altLang="zh-CN" dirty="0" smtClean="0"/>
          </a:p>
          <a:p>
            <a:endParaRPr lang="en-US" altLang="zh-CN" dirty="0" smtClean="0"/>
          </a:p>
          <a:p>
            <a:endParaRPr lang="zh-CN" altLang="en-US" dirty="0" smtClean="0"/>
          </a:p>
          <a:p>
            <a:endParaRPr lang="en-US" dirty="0"/>
          </a:p>
        </p:txBody>
      </p:sp>
      <p:sp>
        <p:nvSpPr>
          <p:cNvPr id="3" name="Title 2"/>
          <p:cNvSpPr>
            <a:spLocks noGrp="1"/>
          </p:cNvSpPr>
          <p:nvPr>
            <p:ph type="title"/>
          </p:nvPr>
        </p:nvSpPr>
        <p:spPr/>
        <p:txBody>
          <a:bodyPr/>
          <a:lstStyle/>
          <a:p>
            <a:r>
              <a:rPr lang="en-US" dirty="0" err="1" smtClean="0"/>
              <a:t>reinforcementlearning</a:t>
            </a:r>
            <a:r>
              <a:rPr lang="en-US" dirty="0" smtClean="0"/>
              <a:t>, RL</a:t>
            </a:r>
            <a:endParaRPr lang="en-US" dirty="0"/>
          </a:p>
        </p:txBody>
      </p:sp>
      <p:sp>
        <p:nvSpPr>
          <p:cNvPr id="4" name="Content Placeholder 3"/>
          <p:cNvSpPr>
            <a:spLocks noGrp="1"/>
          </p:cNvSpPr>
          <p:nvPr>
            <p:ph sz="quarter" idx="10"/>
          </p:nvPr>
        </p:nvSpPr>
        <p:spPr/>
        <p:txBody>
          <a:bodyPr/>
          <a:lstStyle/>
          <a:p>
            <a:r>
              <a:rPr lang="en-US" dirty="0" smtClean="0">
                <a:hlinkClick r:id="rId2"/>
              </a:rPr>
              <a:t>http://www.cnblogs.com/jinxulin/p/3511298.html</a:t>
            </a:r>
            <a:endParaRPr lang="en-US" dirty="0" smtClean="0"/>
          </a:p>
          <a:p>
            <a:endParaRPr lang="en-US" dirty="0" smtClean="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914400" y="2895600"/>
            <a:ext cx="5660967" cy="9144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743200" y="3888527"/>
            <a:ext cx="2743200" cy="1597873"/>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lnSpcReduction="10000"/>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zh-CN" altLang="en-US" dirty="0" smtClean="0"/>
              <a:t>首先，</a:t>
            </a:r>
            <a:r>
              <a:rPr lang="en-US" altLang="zh-CN" dirty="0" smtClean="0">
                <a:solidFill>
                  <a:srgbClr val="FF0000"/>
                </a:solidFill>
              </a:rPr>
              <a:t>RL</a:t>
            </a:r>
            <a:r>
              <a:rPr lang="zh-CN" altLang="en-US" dirty="0" smtClean="0">
                <a:solidFill>
                  <a:srgbClr val="FF0000"/>
                </a:solidFill>
              </a:rPr>
              <a:t>的过程是一种随机过程</a:t>
            </a:r>
            <a:r>
              <a:rPr lang="zh-CN" altLang="en-US" dirty="0" smtClean="0"/>
              <a:t>，意即整个决策的过程都是有概率特性的，每一步的选择都不是确定的，而是在一个概率分布中采样出来的结果。因此，整个回报函数是一种沿时间轴进行的时序</a:t>
            </a:r>
            <a:r>
              <a:rPr lang="en-US" altLang="zh-CN" dirty="0" smtClean="0"/>
              <a:t>/</a:t>
            </a:r>
            <a:r>
              <a:rPr lang="zh-CN" altLang="en-US" dirty="0" smtClean="0"/>
              <a:t>路径积分。依据贝叶斯定理，开局时刻不确定性是最大的，开局基本靠猜，或者一些现有的先验知识。随着游戏的不断进行接近终点，局势会逐渐晴朗，预测的准确性也会增高。</a:t>
            </a:r>
            <a:endParaRPr lang="en-US" altLang="zh-CN" dirty="0" smtClean="0"/>
          </a:p>
          <a:p>
            <a:pPr>
              <a:buNone/>
            </a:pPr>
            <a:endParaRPr lang="en-US" dirty="0" smtClean="0"/>
          </a:p>
          <a:p>
            <a:r>
              <a:rPr lang="zh-CN" altLang="en-US" dirty="0" smtClean="0"/>
              <a:t>众所周知动态规划，其中一条理论基石就来自</a:t>
            </a:r>
            <a:r>
              <a:rPr lang="en-US" altLang="zh-CN" dirty="0" smtClean="0"/>
              <a:t>Bellman</a:t>
            </a:r>
            <a:r>
              <a:rPr lang="zh-CN" altLang="en-US" dirty="0" smtClean="0"/>
              <a:t>公式。</a:t>
            </a:r>
            <a:r>
              <a:rPr lang="en-US" altLang="zh-CN" dirty="0" smtClean="0"/>
              <a:t>Bellman</a:t>
            </a:r>
            <a:r>
              <a:rPr lang="zh-CN" altLang="en-US" dirty="0" smtClean="0"/>
              <a:t>公式告诉我们，</a:t>
            </a:r>
            <a:r>
              <a:rPr lang="zh-CN" altLang="en-US" b="1" dirty="0" smtClean="0">
                <a:solidFill>
                  <a:srgbClr val="FF0000"/>
                </a:solidFill>
              </a:rPr>
              <a:t>在一种序列求解的过程中，如果一个解的路径是最优路径，那么其中的每个分片都是当前的最佳路径</a:t>
            </a:r>
            <a:r>
              <a:rPr lang="zh-CN" altLang="en-US" dirty="0" smtClean="0"/>
              <a:t>，即子问题的最优解合起来就是全局最优解。回报函数的最大化就服从</a:t>
            </a:r>
            <a:r>
              <a:rPr lang="en-US" altLang="zh-CN" dirty="0" smtClean="0"/>
              <a:t>Bellman</a:t>
            </a:r>
            <a:r>
              <a:rPr lang="zh-CN" altLang="en-US" dirty="0" smtClean="0"/>
              <a:t>公式，这是非常棒的性质，表示着我们可以不断迭代求解问题。旅行商问题就不服从</a:t>
            </a:r>
            <a:r>
              <a:rPr lang="en-US" altLang="zh-CN" dirty="0" smtClean="0"/>
              <a:t>Bellman</a:t>
            </a:r>
            <a:r>
              <a:rPr lang="zh-CN" altLang="en-US" dirty="0" smtClean="0"/>
              <a:t>公式，因此它是</a:t>
            </a:r>
            <a:r>
              <a:rPr lang="en-US" altLang="zh-CN" dirty="0" smtClean="0"/>
              <a:t>NP-hard</a:t>
            </a:r>
            <a:r>
              <a:rPr lang="zh-CN" altLang="en-US" dirty="0" smtClean="0"/>
              <a:t>问题。</a:t>
            </a:r>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http://www.infoq.com/cn/articles/atari-reinforcement-learning</a:t>
            </a:r>
            <a:endParaRPr lang="en-US" dirty="0" smtClean="0"/>
          </a:p>
        </p:txBody>
      </p:sp>
      <p:pic>
        <p:nvPicPr>
          <p:cNvPr id="1026" name="Picture 2"/>
          <p:cNvPicPr>
            <a:picLocks noChangeAspect="1" noChangeArrowheads="1"/>
          </p:cNvPicPr>
          <p:nvPr/>
        </p:nvPicPr>
        <p:blipFill>
          <a:blip r:embed="rId3" cstate="print"/>
          <a:srcRect/>
          <a:stretch>
            <a:fillRect/>
          </a:stretch>
        </p:blipFill>
        <p:spPr bwMode="auto">
          <a:xfrm>
            <a:off x="0" y="0"/>
            <a:ext cx="3308985" cy="257175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3352800" y="304800"/>
            <a:ext cx="3962400" cy="1761546"/>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http://www.cnblogs.com/geniferology/p/what_is_reinforcement_learning.html</a:t>
            </a:r>
            <a:endParaRPr lang="en-US" dirty="0" smtClean="0"/>
          </a:p>
          <a:p>
            <a:endParaRPr lang="en-US" dirty="0" smtClean="0"/>
          </a:p>
        </p:txBody>
      </p:sp>
      <p:pic>
        <p:nvPicPr>
          <p:cNvPr id="1026" name="Picture 2"/>
          <p:cNvPicPr>
            <a:picLocks noChangeAspect="1" noChangeArrowheads="1"/>
          </p:cNvPicPr>
          <p:nvPr/>
        </p:nvPicPr>
        <p:blipFill>
          <a:blip r:embed="rId3" cstate="print"/>
          <a:srcRect/>
          <a:stretch>
            <a:fillRect/>
          </a:stretch>
        </p:blipFill>
        <p:spPr bwMode="auto">
          <a:xfrm>
            <a:off x="381000" y="838200"/>
            <a:ext cx="4648200" cy="299451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3581400" y="4044427"/>
            <a:ext cx="3733800" cy="1273885"/>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http://www.cnblogs.com/geniferology/p/what_is_reinforcement_learning.html</a:t>
            </a:r>
            <a:endParaRPr lang="en-US" dirty="0" smtClean="0"/>
          </a:p>
          <a:p>
            <a:endParaRPr lang="en-US" dirty="0" smtClean="0"/>
          </a:p>
        </p:txBody>
      </p:sp>
      <p:pic>
        <p:nvPicPr>
          <p:cNvPr id="2050" name="Picture 2"/>
          <p:cNvPicPr>
            <a:picLocks noChangeAspect="1" noChangeArrowheads="1"/>
          </p:cNvPicPr>
          <p:nvPr/>
        </p:nvPicPr>
        <p:blipFill>
          <a:blip r:embed="rId3" cstate="print"/>
          <a:srcRect/>
          <a:stretch>
            <a:fillRect/>
          </a:stretch>
        </p:blipFill>
        <p:spPr bwMode="auto">
          <a:xfrm>
            <a:off x="3352800" y="3168562"/>
            <a:ext cx="3962400" cy="2317838"/>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0" y="609600"/>
            <a:ext cx="4176713" cy="252432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http://www.cnblogs.com/geniferology/p/what_is_reinforcement_learning.html</a:t>
            </a:r>
            <a:endParaRPr lang="en-US" dirty="0" smtClean="0"/>
          </a:p>
          <a:p>
            <a:endParaRPr lang="en-US" dirty="0" smtClean="0"/>
          </a:p>
        </p:txBody>
      </p:sp>
      <p:pic>
        <p:nvPicPr>
          <p:cNvPr id="3074" name="Picture 2"/>
          <p:cNvPicPr>
            <a:picLocks noChangeAspect="1" noChangeArrowheads="1"/>
          </p:cNvPicPr>
          <p:nvPr/>
        </p:nvPicPr>
        <p:blipFill>
          <a:blip r:embed="rId3" cstate="print"/>
          <a:srcRect/>
          <a:stretch>
            <a:fillRect/>
          </a:stretch>
        </p:blipFill>
        <p:spPr bwMode="auto">
          <a:xfrm>
            <a:off x="3352800" y="2151143"/>
            <a:ext cx="3962400" cy="3335258"/>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0" y="0"/>
            <a:ext cx="3714750" cy="2149249"/>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normAutofit/>
          </a:bodyPr>
          <a:lstStyle/>
          <a:p>
            <a:endParaRPr lang="en-US" dirty="0"/>
          </a:p>
        </p:txBody>
      </p:sp>
      <p:sp>
        <p:nvSpPr>
          <p:cNvPr id="4" name="Content Placeholder 3"/>
          <p:cNvSpPr>
            <a:spLocks noGrp="1"/>
          </p:cNvSpPr>
          <p:nvPr>
            <p:ph sz="quarter" idx="10"/>
          </p:nvPr>
        </p:nvSpPr>
        <p:spPr/>
        <p:txBody>
          <a:bodyPr/>
          <a:lstStyle/>
          <a:p>
            <a:r>
              <a:rPr lang="en-US" dirty="0" smtClean="0">
                <a:hlinkClick r:id="rId2"/>
              </a:rPr>
              <a:t>http://blog.csdn.net/itplus/article/details/9361915</a:t>
            </a:r>
            <a:endParaRPr lang="en-US" dirty="0" smtClean="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Code should be a compact representation of the input: low dimensional / sparse</a:t>
            </a:r>
          </a:p>
          <a:p>
            <a:r>
              <a:rPr lang="en-US" dirty="0" smtClean="0"/>
              <a:t>Type:</a:t>
            </a:r>
          </a:p>
          <a:p>
            <a:pPr lvl="1"/>
            <a:r>
              <a:rPr lang="en-US" dirty="0" smtClean="0"/>
              <a:t>Bottleneck code:  low dimensional, typically dense distributed representation</a:t>
            </a:r>
          </a:p>
          <a:p>
            <a:pPr lvl="1"/>
            <a:r>
              <a:rPr lang="en-US" dirty="0" err="1" smtClean="0"/>
              <a:t>Overcomplete</a:t>
            </a:r>
            <a:r>
              <a:rPr lang="en-US" dirty="0" smtClean="0"/>
              <a:t> code:</a:t>
            </a:r>
            <a:r>
              <a:rPr lang="zh-CN" altLang="en-US" dirty="0" smtClean="0"/>
              <a:t>　</a:t>
            </a:r>
            <a:r>
              <a:rPr lang="en-US" altLang="zh-CN" dirty="0" smtClean="0"/>
              <a:t>high dimensional but sparse distributed </a:t>
            </a:r>
            <a:r>
              <a:rPr lang="en-US" altLang="zh-CN" dirty="0" err="1" smtClean="0"/>
              <a:t>represntation</a:t>
            </a:r>
            <a:endParaRPr lang="en-US" dirty="0" smtClean="0"/>
          </a:p>
          <a:p>
            <a:r>
              <a:rPr lang="en-US" dirty="0" err="1" smtClean="0"/>
              <a:t>Eg</a:t>
            </a:r>
            <a:r>
              <a:rPr lang="en-US" dirty="0" smtClean="0"/>
              <a:t>:	</a:t>
            </a:r>
          </a:p>
          <a:p>
            <a:pPr lvl="1"/>
            <a:r>
              <a:rPr lang="en-US" dirty="0" smtClean="0"/>
              <a:t>Linear decomposition of the inputs &lt;PCA/SVD, Independent component analysis, sparse coding&gt;</a:t>
            </a:r>
          </a:p>
          <a:p>
            <a:pPr lvl="1"/>
            <a:r>
              <a:rPr lang="en-US" dirty="0" smtClean="0"/>
              <a:t>Fitting a distribution to the inputs &lt;Mixtures of Gaussians, Exception-Maximization algorithm&gt;</a:t>
            </a:r>
          </a:p>
          <a:p>
            <a:pPr lvl="1"/>
            <a:r>
              <a:rPr lang="en-US" dirty="0" smtClean="0"/>
              <a:t>For text or discrete data &lt;Latent </a:t>
            </a:r>
            <a:r>
              <a:rPr lang="en-US" dirty="0" err="1" smtClean="0"/>
              <a:t>Dirichlet</a:t>
            </a:r>
            <a:r>
              <a:rPr lang="en-US" dirty="0" smtClean="0"/>
              <a:t> Allocation, </a:t>
            </a:r>
            <a:r>
              <a:rPr lang="en-US" dirty="0" err="1" smtClean="0"/>
              <a:t>Sematic</a:t>
            </a:r>
            <a:r>
              <a:rPr lang="en-US" dirty="0" smtClean="0"/>
              <a:t> </a:t>
            </a:r>
            <a:r>
              <a:rPr lang="en-US" dirty="0" err="1" smtClean="0"/>
              <a:t>Hasing</a:t>
            </a:r>
            <a:r>
              <a:rPr lang="en-US" dirty="0" smtClean="0"/>
              <a:t>&gt;</a:t>
            </a:r>
          </a:p>
          <a:p>
            <a:r>
              <a:rPr lang="en-US" sz="1200" dirty="0" smtClean="0">
                <a:solidFill>
                  <a:schemeClr val="tx1"/>
                </a:solidFill>
              </a:rPr>
              <a:t>Concept:</a:t>
            </a:r>
          </a:p>
          <a:p>
            <a:endParaRPr lang="en-US" sz="1200" dirty="0" smtClean="0">
              <a:solidFill>
                <a:schemeClr val="tx1"/>
              </a:solidFill>
            </a:endParaRPr>
          </a:p>
        </p:txBody>
      </p:sp>
      <p:sp>
        <p:nvSpPr>
          <p:cNvPr id="3" name="Title 2"/>
          <p:cNvSpPr>
            <a:spLocks noGrp="1"/>
          </p:cNvSpPr>
          <p:nvPr>
            <p:ph type="title"/>
          </p:nvPr>
        </p:nvSpPr>
        <p:spPr/>
        <p:txBody>
          <a:bodyPr/>
          <a:lstStyle/>
          <a:p>
            <a:r>
              <a:rPr lang="en-US" dirty="0" smtClean="0"/>
              <a:t>Auto-encoders</a:t>
            </a:r>
            <a:endParaRPr lang="en-US" dirty="0"/>
          </a:p>
        </p:txBody>
      </p:sp>
      <p:sp>
        <p:nvSpPr>
          <p:cNvPr id="4" name="Content Placeholder 3"/>
          <p:cNvSpPr>
            <a:spLocks noGrp="1"/>
          </p:cNvSpPr>
          <p:nvPr>
            <p:ph sz="quarter" idx="10"/>
          </p:nvPr>
        </p:nvSpPr>
        <p:spPr/>
        <p:txBody>
          <a:bodyPr/>
          <a:lstStyle/>
          <a:p>
            <a:r>
              <a:rPr lang="en-US" dirty="0" smtClean="0">
                <a:hlinkClick r:id="rId2"/>
              </a:rPr>
              <a:t>http://www.slideshare.net/AmgadMuhammad/unsupervised-feature-learning</a:t>
            </a:r>
            <a:endParaRPr lang="en-US" dirty="0" smtClean="0"/>
          </a:p>
          <a:p>
            <a:r>
              <a:rPr lang="en-US" dirty="0" smtClean="0">
                <a:hlinkClick r:id="rId3"/>
              </a:rPr>
              <a:t>http://www.slideshare.net/danieljohnlewis/piotr-mirowski-review-autoencoders-deep-learning-ciuuk14?qid=f9baa172-7443-482f-8692-1c89c51c7424&amp;v=&amp;b=&amp;from_search=6</a:t>
            </a:r>
            <a:endParaRPr lang="en-US" dirty="0" smtClean="0"/>
          </a:p>
          <a:p>
            <a:r>
              <a:rPr lang="en-US" dirty="0" smtClean="0">
                <a:hlinkClick r:id="rId4"/>
              </a:rPr>
              <a:t>http://www.slideshare.net/billlangjun/simple-introduction-to-autoencoder</a:t>
            </a:r>
            <a:endParaRPr lang="en-US" dirty="0" smtClean="0"/>
          </a:p>
          <a:p>
            <a:r>
              <a:rPr lang="en-US" dirty="0" smtClean="0">
                <a:hlinkClick r:id="rId5"/>
              </a:rPr>
              <a:t>http://tnnf.readthedocs.org/en/latest/HOWTO_SimpleAutoEncoder.html</a:t>
            </a:r>
            <a:endParaRPr lang="en-US" dirty="0" smtClean="0"/>
          </a:p>
          <a:p>
            <a:endParaRPr lang="en-US" dirty="0" smtClean="0"/>
          </a:p>
          <a:p>
            <a:endParaRPr lang="en-US" dirty="0" smtClean="0"/>
          </a:p>
          <a:p>
            <a:endParaRPr lang="en-US" dirty="0" smtClean="0"/>
          </a:p>
          <a:p>
            <a:endParaRPr lang="en-US" dirty="0"/>
          </a:p>
        </p:txBody>
      </p:sp>
      <p:pic>
        <p:nvPicPr>
          <p:cNvPr id="3074" name="Picture 2"/>
          <p:cNvPicPr>
            <a:picLocks noChangeAspect="1" noChangeArrowheads="1"/>
          </p:cNvPicPr>
          <p:nvPr/>
        </p:nvPicPr>
        <p:blipFill>
          <a:blip r:embed="rId6" cstate="print"/>
          <a:srcRect/>
          <a:stretch>
            <a:fillRect/>
          </a:stretch>
        </p:blipFill>
        <p:spPr bwMode="auto">
          <a:xfrm>
            <a:off x="685800" y="2743200"/>
            <a:ext cx="3962400" cy="762557"/>
          </a:xfrm>
          <a:prstGeom prst="rect">
            <a:avLst/>
          </a:prstGeom>
          <a:noFill/>
          <a:ln w="9525">
            <a:noFill/>
            <a:miter lim="800000"/>
            <a:headEnd/>
            <a:tailEnd/>
          </a:ln>
        </p:spPr>
      </p:pic>
      <p:pic>
        <p:nvPicPr>
          <p:cNvPr id="3075" name="Picture 3"/>
          <p:cNvPicPr>
            <a:picLocks noChangeAspect="1" noChangeArrowheads="1"/>
          </p:cNvPicPr>
          <p:nvPr/>
        </p:nvPicPr>
        <p:blipFill>
          <a:blip r:embed="rId7" cstate="print"/>
          <a:srcRect/>
          <a:stretch>
            <a:fillRect/>
          </a:stretch>
        </p:blipFill>
        <p:spPr bwMode="auto">
          <a:xfrm>
            <a:off x="5334000" y="2362200"/>
            <a:ext cx="1847075" cy="1109663"/>
          </a:xfrm>
          <a:prstGeom prst="rect">
            <a:avLst/>
          </a:prstGeom>
          <a:noFill/>
          <a:ln w="9525">
            <a:noFill/>
            <a:miter lim="800000"/>
            <a:headEnd/>
            <a:tailEnd/>
          </a:ln>
        </p:spPr>
      </p:pic>
      <p:pic>
        <p:nvPicPr>
          <p:cNvPr id="3076" name="Picture 4"/>
          <p:cNvPicPr>
            <a:picLocks noChangeAspect="1" noChangeArrowheads="1"/>
          </p:cNvPicPr>
          <p:nvPr/>
        </p:nvPicPr>
        <p:blipFill>
          <a:blip r:embed="rId8" cstate="print"/>
          <a:srcRect/>
          <a:stretch>
            <a:fillRect/>
          </a:stretch>
        </p:blipFill>
        <p:spPr bwMode="auto">
          <a:xfrm>
            <a:off x="5236231" y="3505200"/>
            <a:ext cx="2078969" cy="1076325"/>
          </a:xfrm>
          <a:prstGeom prst="rect">
            <a:avLst/>
          </a:prstGeom>
          <a:noFill/>
          <a:ln w="9525">
            <a:noFill/>
            <a:miter lim="800000"/>
            <a:headEnd/>
            <a:tailEnd/>
          </a:ln>
        </p:spPr>
      </p:pic>
      <p:pic>
        <p:nvPicPr>
          <p:cNvPr id="3077" name="Picture 5"/>
          <p:cNvPicPr>
            <a:picLocks noChangeAspect="1" noChangeArrowheads="1"/>
          </p:cNvPicPr>
          <p:nvPr/>
        </p:nvPicPr>
        <p:blipFill>
          <a:blip r:embed="rId9" cstate="print"/>
          <a:srcRect/>
          <a:stretch>
            <a:fillRect/>
          </a:stretch>
        </p:blipFill>
        <p:spPr bwMode="auto">
          <a:xfrm>
            <a:off x="4500748" y="4648200"/>
            <a:ext cx="2814452" cy="629979"/>
          </a:xfrm>
          <a:prstGeom prst="rect">
            <a:avLst/>
          </a:prstGeom>
          <a:noFill/>
          <a:ln w="9525">
            <a:noFill/>
            <a:miter lim="800000"/>
            <a:headEnd/>
            <a:tailEnd/>
          </a:ln>
        </p:spPr>
      </p:pic>
      <p:pic>
        <p:nvPicPr>
          <p:cNvPr id="9" name="Picture 6"/>
          <p:cNvPicPr>
            <a:picLocks noChangeAspect="1" noChangeArrowheads="1"/>
          </p:cNvPicPr>
          <p:nvPr/>
        </p:nvPicPr>
        <p:blipFill>
          <a:blip r:embed="rId10" cstate="print"/>
          <a:srcRect/>
          <a:stretch>
            <a:fillRect/>
          </a:stretch>
        </p:blipFill>
        <p:spPr bwMode="auto">
          <a:xfrm>
            <a:off x="533400" y="4301082"/>
            <a:ext cx="3886200" cy="423318"/>
          </a:xfrm>
          <a:prstGeom prst="rect">
            <a:avLst/>
          </a:prstGeom>
          <a:noFill/>
          <a:ln w="9525">
            <a:noFill/>
            <a:miter lim="800000"/>
            <a:headEnd/>
            <a:tailEnd/>
          </a:ln>
        </p:spPr>
      </p:pic>
      <p:pic>
        <p:nvPicPr>
          <p:cNvPr id="3078" name="Picture 6"/>
          <p:cNvPicPr>
            <a:picLocks noChangeAspect="1" noChangeArrowheads="1"/>
          </p:cNvPicPr>
          <p:nvPr/>
        </p:nvPicPr>
        <p:blipFill>
          <a:blip r:embed="rId11" cstate="print"/>
          <a:srcRect/>
          <a:stretch>
            <a:fillRect/>
          </a:stretch>
        </p:blipFill>
        <p:spPr bwMode="auto">
          <a:xfrm>
            <a:off x="838200" y="3518428"/>
            <a:ext cx="1981200" cy="520172"/>
          </a:xfrm>
          <a:prstGeom prst="rect">
            <a:avLst/>
          </a:prstGeom>
          <a:noFill/>
          <a:ln w="9525">
            <a:noFill/>
            <a:miter lim="800000"/>
            <a:headEnd/>
            <a:tailEnd/>
          </a:ln>
        </p:spPr>
      </p:pic>
      <p:pic>
        <p:nvPicPr>
          <p:cNvPr id="3081" name="Picture 9"/>
          <p:cNvPicPr>
            <a:picLocks noChangeAspect="1" noChangeArrowheads="1"/>
          </p:cNvPicPr>
          <p:nvPr/>
        </p:nvPicPr>
        <p:blipFill>
          <a:blip r:embed="rId12" cstate="print"/>
          <a:srcRect/>
          <a:stretch>
            <a:fillRect/>
          </a:stretch>
        </p:blipFill>
        <p:spPr bwMode="auto">
          <a:xfrm>
            <a:off x="2895600" y="3429000"/>
            <a:ext cx="764863" cy="609600"/>
          </a:xfrm>
          <a:prstGeom prst="rect">
            <a:avLst/>
          </a:prstGeom>
          <a:noFill/>
          <a:ln w="9525">
            <a:noFill/>
            <a:miter lim="800000"/>
            <a:headEnd/>
            <a:tailEnd/>
          </a:ln>
        </p:spPr>
      </p:pic>
      <p:pic>
        <p:nvPicPr>
          <p:cNvPr id="3082" name="Picture 10"/>
          <p:cNvPicPr>
            <a:picLocks noChangeAspect="1" noChangeArrowheads="1"/>
          </p:cNvPicPr>
          <p:nvPr/>
        </p:nvPicPr>
        <p:blipFill>
          <a:blip r:embed="rId13" cstate="print"/>
          <a:srcRect/>
          <a:stretch>
            <a:fillRect/>
          </a:stretch>
        </p:blipFill>
        <p:spPr bwMode="auto">
          <a:xfrm>
            <a:off x="1981200" y="4038600"/>
            <a:ext cx="2971800" cy="3316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细看下来，分明与监督学习（</a:t>
            </a:r>
            <a:r>
              <a:rPr lang="en-US" altLang="zh-CN" dirty="0" smtClean="0"/>
              <a:t>SL</a:t>
            </a:r>
            <a:r>
              <a:rPr lang="zh-CN" altLang="en-US" dirty="0" smtClean="0"/>
              <a:t>），无监督学习（</a:t>
            </a:r>
            <a:r>
              <a:rPr lang="en-US" altLang="zh-CN" dirty="0" smtClean="0"/>
              <a:t>UL</a:t>
            </a:r>
            <a:r>
              <a:rPr lang="zh-CN" altLang="en-US" dirty="0" smtClean="0"/>
              <a:t>）是不同的类别，</a:t>
            </a:r>
            <a:r>
              <a:rPr lang="en-US" altLang="zh-CN" dirty="0" smtClean="0"/>
              <a:t>RL</a:t>
            </a:r>
            <a:r>
              <a:rPr lang="zh-CN" altLang="en-US" dirty="0" smtClean="0"/>
              <a:t>更像控制系统家族里的。是的，</a:t>
            </a:r>
            <a:r>
              <a:rPr lang="en-US" altLang="zh-CN" dirty="0" smtClean="0"/>
              <a:t>RL</a:t>
            </a:r>
            <a:r>
              <a:rPr lang="zh-CN" altLang="en-US" dirty="0" smtClean="0"/>
              <a:t>里流着控制的血液，披着机器学习的外衣，这是因为它需要</a:t>
            </a:r>
            <a:r>
              <a:rPr lang="en-US" altLang="zh-CN" dirty="0" smtClean="0"/>
              <a:t>data</a:t>
            </a:r>
            <a:r>
              <a:rPr lang="zh-CN" altLang="en-US" dirty="0" smtClean="0"/>
              <a:t>，需要</a:t>
            </a:r>
            <a:r>
              <a:rPr lang="en-US" altLang="zh-CN" dirty="0" smtClean="0"/>
              <a:t>training</a:t>
            </a:r>
            <a:r>
              <a:rPr lang="zh-CN" altLang="en-US" dirty="0" smtClean="0"/>
              <a:t>以此来支持决策。</a:t>
            </a:r>
            <a:r>
              <a:rPr lang="en-US" altLang="zh-CN" dirty="0" smtClean="0"/>
              <a:t>RL</a:t>
            </a:r>
            <a:r>
              <a:rPr lang="zh-CN" altLang="en-US" dirty="0" smtClean="0"/>
              <a:t>可以</a:t>
            </a:r>
            <a:r>
              <a:rPr lang="en-US" altLang="zh-CN" dirty="0" smtClean="0"/>
              <a:t>decision-making</a:t>
            </a:r>
            <a:r>
              <a:rPr lang="zh-CN" altLang="en-US" dirty="0" smtClean="0"/>
              <a:t>，不同于决策树之类的决策（称为预测比较好），是控制角度的决策，意味着就有失误，伴随着收益与惩罚（股票，博弈，游戏得分等等）。细一点来说，</a:t>
            </a:r>
            <a:r>
              <a:rPr lang="en-US" altLang="zh-CN" dirty="0" smtClean="0"/>
              <a:t>RL</a:t>
            </a:r>
            <a:r>
              <a:rPr lang="zh-CN" altLang="en-US" dirty="0" smtClean="0"/>
              <a:t>与</a:t>
            </a:r>
            <a:r>
              <a:rPr lang="en-US" altLang="zh-CN" dirty="0" smtClean="0"/>
              <a:t>SL</a:t>
            </a:r>
            <a:r>
              <a:rPr lang="zh-CN" altLang="en-US" dirty="0" smtClean="0"/>
              <a:t>的区别有：</a:t>
            </a:r>
            <a:endParaRPr lang="en-US" altLang="zh-CN" dirty="0" smtClean="0"/>
          </a:p>
          <a:p>
            <a:endParaRPr lang="en-US" altLang="zh-CN" dirty="0" smtClean="0"/>
          </a:p>
          <a:p>
            <a:r>
              <a:rPr lang="zh-CN" altLang="en-US" dirty="0" smtClean="0"/>
              <a:t>喂数据的方式不同：</a:t>
            </a:r>
            <a:r>
              <a:rPr lang="zh-CN" altLang="en-US" u="sng" dirty="0" smtClean="0"/>
              <a:t>强化学习（</a:t>
            </a:r>
            <a:r>
              <a:rPr lang="en-US" altLang="zh-CN" u="sng" dirty="0" smtClean="0"/>
              <a:t>RL</a:t>
            </a:r>
            <a:r>
              <a:rPr lang="zh-CN" altLang="en-US" u="sng" dirty="0" smtClean="0"/>
              <a:t>）的数据是序列的、交互的、并且还是有反馈的（</a:t>
            </a:r>
            <a:r>
              <a:rPr lang="en-US" altLang="zh-CN" u="sng" dirty="0" smtClean="0"/>
              <a:t>Reward</a:t>
            </a:r>
            <a:r>
              <a:rPr lang="zh-CN" altLang="en-US" u="sng" dirty="0" smtClean="0"/>
              <a:t>）</a:t>
            </a:r>
            <a:r>
              <a:rPr lang="en-US" altLang="zh-CN" u="sng" dirty="0" smtClean="0"/>
              <a:t>-【MDP]</a:t>
            </a:r>
            <a:r>
              <a:rPr lang="zh-CN" altLang="en-US" u="sng" dirty="0" smtClean="0"/>
              <a:t>。这就导致了与监督学习（</a:t>
            </a:r>
            <a:r>
              <a:rPr lang="en-US" altLang="zh-CN" u="sng" dirty="0" smtClean="0"/>
              <a:t>SL</a:t>
            </a:r>
            <a:r>
              <a:rPr lang="zh-CN" altLang="en-US" u="sng" dirty="0" smtClean="0"/>
              <a:t>）在优化目标的表现形式的根本差异：</a:t>
            </a:r>
            <a:r>
              <a:rPr lang="en-US" altLang="zh-CN" u="sng" dirty="0" smtClean="0"/>
              <a:t>RL</a:t>
            </a:r>
            <a:r>
              <a:rPr lang="zh-CN" altLang="en-US" u="sng" dirty="0" smtClean="0"/>
              <a:t>是一个决策模型，</a:t>
            </a:r>
            <a:r>
              <a:rPr lang="en-US" altLang="zh-CN" u="sng" dirty="0" smtClean="0"/>
              <a:t>SL</a:t>
            </a:r>
            <a:r>
              <a:rPr lang="zh-CN" altLang="en-US" u="sng" dirty="0" smtClean="0"/>
              <a:t>更偏向模式挖掘，低阶的函数逼近与泛化。</a:t>
            </a:r>
            <a:r>
              <a:rPr lang="en-US" altLang="zh-CN" u="sng" dirty="0" smtClean="0"/>
              <a:t>RL</a:t>
            </a:r>
            <a:r>
              <a:rPr lang="zh-CN" altLang="en-US" u="sng" dirty="0" smtClean="0"/>
              <a:t>是</a:t>
            </a:r>
            <a:r>
              <a:rPr lang="en-US" altLang="zh-CN" u="sng" dirty="0" smtClean="0"/>
              <a:t>agent</a:t>
            </a:r>
            <a:r>
              <a:rPr lang="zh-CN" altLang="en-US" u="sng" dirty="0" smtClean="0"/>
              <a:t>自己去学习，</a:t>
            </a:r>
            <a:r>
              <a:rPr lang="en-US" altLang="zh-CN" u="sng" dirty="0" smtClean="0"/>
              <a:t>SL</a:t>
            </a:r>
            <a:r>
              <a:rPr lang="zh-CN" altLang="en-US" u="sng" dirty="0" smtClean="0"/>
              <a:t>是跟着</a:t>
            </a:r>
            <a:r>
              <a:rPr lang="en-US" altLang="zh-CN" u="sng" dirty="0" smtClean="0"/>
              <a:t>programmer</a:t>
            </a:r>
            <a:r>
              <a:rPr lang="zh-CN" altLang="en-US" u="sng" dirty="0" smtClean="0"/>
              <a:t>的</a:t>
            </a:r>
            <a:r>
              <a:rPr lang="en-US" altLang="zh-CN" u="sng" dirty="0" smtClean="0"/>
              <a:t>idea</a:t>
            </a:r>
            <a:r>
              <a:rPr lang="zh-CN" altLang="en-US" u="sng" dirty="0" smtClean="0"/>
              <a:t>在收敛。</a:t>
            </a:r>
            <a:endParaRPr lang="en-US" altLang="zh-CN" u="sng" dirty="0" smtClean="0"/>
          </a:p>
          <a:p>
            <a:endParaRPr lang="zh-CN" altLang="en-US" dirty="0" smtClean="0"/>
          </a:p>
          <a:p>
            <a:r>
              <a:rPr lang="en-US" altLang="zh-CN" dirty="0" smtClean="0"/>
              <a:t>RL</a:t>
            </a:r>
            <a:r>
              <a:rPr lang="zh-CN" altLang="en-US" dirty="0" smtClean="0"/>
              <a:t>的</a:t>
            </a:r>
            <a:r>
              <a:rPr lang="en-US" altLang="zh-CN" dirty="0" smtClean="0"/>
              <a:t>target</a:t>
            </a:r>
            <a:r>
              <a:rPr lang="zh-CN" altLang="en-US" dirty="0" smtClean="0"/>
              <a:t>是估计得来的，符合</a:t>
            </a:r>
            <a:r>
              <a:rPr lang="en-US" altLang="zh-CN" dirty="0" smtClean="0"/>
              <a:t>bellman</a:t>
            </a:r>
            <a:r>
              <a:rPr lang="zh-CN" altLang="en-US" dirty="0" smtClean="0"/>
              <a:t>等式，</a:t>
            </a:r>
            <a:r>
              <a:rPr lang="en-US" altLang="zh-CN" dirty="0" smtClean="0"/>
              <a:t>SL</a:t>
            </a:r>
            <a:r>
              <a:rPr lang="zh-CN" altLang="en-US" dirty="0" smtClean="0"/>
              <a:t>的</a:t>
            </a:r>
            <a:r>
              <a:rPr lang="en-US" altLang="zh-CN" dirty="0" smtClean="0"/>
              <a:t>target</a:t>
            </a:r>
            <a:r>
              <a:rPr lang="zh-CN" altLang="en-US" dirty="0" smtClean="0"/>
              <a:t>是</a:t>
            </a:r>
            <a:r>
              <a:rPr lang="en-US" altLang="zh-CN" dirty="0" smtClean="0"/>
              <a:t>fixed label</a:t>
            </a:r>
            <a:r>
              <a:rPr lang="zh-CN" altLang="en-US" dirty="0" smtClean="0"/>
              <a:t>；</a:t>
            </a:r>
            <a:r>
              <a:rPr lang="en-US" altLang="zh-CN" dirty="0" smtClean="0"/>
              <a:t>RL</a:t>
            </a:r>
            <a:r>
              <a:rPr lang="zh-CN" altLang="en-US" dirty="0" smtClean="0"/>
              <a:t>可以融合</a:t>
            </a:r>
            <a:r>
              <a:rPr lang="en-US" altLang="zh-CN" dirty="0" smtClean="0"/>
              <a:t>SL</a:t>
            </a:r>
            <a:r>
              <a:rPr lang="zh-CN" altLang="en-US" dirty="0" smtClean="0"/>
              <a:t>来训练，</a:t>
            </a:r>
            <a:r>
              <a:rPr lang="en-US" altLang="zh-CN" dirty="0" smtClean="0"/>
              <a:t>RL</a:t>
            </a:r>
            <a:r>
              <a:rPr lang="zh-CN" altLang="en-US" dirty="0" smtClean="0"/>
              <a:t>还可以自己博弈来生成样本。</a:t>
            </a:r>
            <a:r>
              <a:rPr lang="en-US" altLang="zh-CN" dirty="0" smtClean="0"/>
              <a:t>[</a:t>
            </a:r>
            <a:r>
              <a:rPr lang="zh-CN" altLang="en-US" dirty="0" smtClean="0"/>
              <a:t>交互特性，也可以放到第一点中</a:t>
            </a:r>
            <a:r>
              <a:rPr lang="en-US" altLang="zh-CN" dirty="0" smtClean="0"/>
              <a:t>]</a:t>
            </a:r>
          </a:p>
          <a:p>
            <a:endParaRPr lang="en-US" altLang="zh-CN" dirty="0" smtClean="0"/>
          </a:p>
          <a:p>
            <a:r>
              <a:rPr lang="en-US" altLang="zh-CN" dirty="0" smtClean="0"/>
              <a:t>RL</a:t>
            </a:r>
            <a:r>
              <a:rPr lang="zh-CN" altLang="en-US" dirty="0" smtClean="0"/>
              <a:t>可以进行</a:t>
            </a:r>
            <a:r>
              <a:rPr lang="en-US" altLang="zh-CN" dirty="0" smtClean="0"/>
              <a:t>lifelong</a:t>
            </a:r>
            <a:r>
              <a:rPr lang="zh-CN" altLang="en-US" dirty="0" smtClean="0"/>
              <a:t>形式的学习。</a:t>
            </a:r>
            <a:r>
              <a:rPr lang="en-US" altLang="zh-CN" dirty="0" smtClean="0"/>
              <a:t>RL</a:t>
            </a:r>
            <a:r>
              <a:rPr lang="zh-CN" altLang="en-US" dirty="0" smtClean="0"/>
              <a:t>有“生命”的</a:t>
            </a:r>
            <a:r>
              <a:rPr lang="en-US" altLang="zh-CN" dirty="0" smtClean="0"/>
              <a:t>【</a:t>
            </a:r>
            <a:r>
              <a:rPr lang="zh-CN" altLang="en-US" dirty="0" smtClean="0"/>
              <a:t>你可能也不知道你训练出来的模型到底能干什么</a:t>
            </a:r>
            <a:r>
              <a:rPr lang="en-US" altLang="zh-CN" dirty="0" smtClean="0"/>
              <a:t>】</a:t>
            </a:r>
            <a:r>
              <a:rPr lang="zh-CN" altLang="en-US" dirty="0" smtClean="0"/>
              <a:t>，</a:t>
            </a:r>
            <a:r>
              <a:rPr lang="en-US" altLang="zh-CN" dirty="0" smtClean="0"/>
              <a:t>SL</a:t>
            </a:r>
            <a:r>
              <a:rPr lang="zh-CN" altLang="en-US" dirty="0" smtClean="0"/>
              <a:t>没有。</a:t>
            </a:r>
          </a:p>
          <a:p>
            <a:pPr>
              <a:buNone/>
            </a:pPr>
            <a:r>
              <a:rPr lang="zh-CN" altLang="en-US" dirty="0" smtClean="0"/>
              <a:t/>
            </a:r>
            <a:br>
              <a:rPr lang="zh-CN" altLang="en-US" dirty="0" smtClean="0"/>
            </a:br>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https://www.zhihu.com/question/41775291</a:t>
            </a:r>
            <a:endParaRPr lang="en-US" dirty="0" smtClean="0"/>
          </a:p>
          <a:p>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https://www.zhihu.com/question/41775291</a:t>
            </a:r>
            <a:endParaRPr lang="en-US" dirty="0" smtClean="0"/>
          </a:p>
          <a:p>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总结一下，说白了，</a:t>
            </a:r>
            <a:r>
              <a:rPr lang="en-US" altLang="zh-CN" dirty="0" smtClean="0"/>
              <a:t>RL</a:t>
            </a:r>
            <a:r>
              <a:rPr lang="zh-CN" altLang="en-US" dirty="0" smtClean="0"/>
              <a:t>就是一个</a:t>
            </a:r>
            <a:r>
              <a:rPr lang="en-US" altLang="zh-CN" dirty="0" smtClean="0"/>
              <a:t>supervised random walk</a:t>
            </a:r>
            <a:r>
              <a:rPr lang="zh-CN" altLang="en-US" dirty="0" smtClean="0"/>
              <a:t>（可以参考斯坦福大学</a:t>
            </a:r>
            <a:r>
              <a:rPr lang="en-US" altLang="zh-CN" dirty="0" smtClean="0"/>
              <a:t>Jure </a:t>
            </a:r>
            <a:r>
              <a:rPr lang="en-US" altLang="zh-CN" dirty="0" err="1" smtClean="0"/>
              <a:t>Leskovec</a:t>
            </a:r>
            <a:r>
              <a:rPr lang="zh-CN" altLang="en-US" dirty="0" smtClean="0"/>
              <a:t>教授的论文</a:t>
            </a:r>
            <a:r>
              <a:rPr lang="en-US" altLang="zh-CN" dirty="0" smtClean="0"/>
              <a:t>Supervised Random Walk</a:t>
            </a:r>
            <a:r>
              <a:rPr lang="zh-CN" altLang="en-US" dirty="0" smtClean="0"/>
              <a:t>）。传统的</a:t>
            </a:r>
            <a:r>
              <a:rPr lang="en-US" altLang="zh-CN" dirty="0" smtClean="0"/>
              <a:t>random walk</a:t>
            </a:r>
            <a:r>
              <a:rPr lang="zh-CN" altLang="en-US" dirty="0" smtClean="0"/>
              <a:t>是按照固定的转移概率随便（采样）游走，</a:t>
            </a:r>
            <a:r>
              <a:rPr lang="en-US" altLang="zh-CN" b="1" dirty="0" smtClean="0">
                <a:solidFill>
                  <a:srgbClr val="FF0000"/>
                </a:solidFill>
              </a:rPr>
              <a:t>RL</a:t>
            </a:r>
            <a:r>
              <a:rPr lang="zh-CN" altLang="en-US" b="1" dirty="0" smtClean="0">
                <a:solidFill>
                  <a:srgbClr val="FF0000"/>
                </a:solidFill>
              </a:rPr>
              <a:t>就是在随机游走的每一步，都选择一个能使回报函数最大化的方向走，即选择一个当前状态下最好的</a:t>
            </a:r>
            <a:r>
              <a:rPr lang="en-US" altLang="zh-CN" b="1" dirty="0" smtClean="0">
                <a:solidFill>
                  <a:srgbClr val="FF0000"/>
                </a:solidFill>
              </a:rPr>
              <a:t>action</a:t>
            </a:r>
            <a:r>
              <a:rPr lang="zh-CN" altLang="en-US" b="1" dirty="0" smtClean="0">
                <a:solidFill>
                  <a:srgbClr val="FF0000"/>
                </a:solidFill>
              </a:rPr>
              <a:t>。</a:t>
            </a:r>
            <a:r>
              <a:rPr lang="zh-CN" altLang="en-US" dirty="0" smtClean="0"/>
              <a:t>而</a:t>
            </a:r>
            <a:r>
              <a:rPr lang="en-US" altLang="zh-CN" dirty="0" smtClean="0"/>
              <a:t>RL</a:t>
            </a:r>
            <a:r>
              <a:rPr lang="zh-CN" altLang="en-US" dirty="0" smtClean="0"/>
              <a:t>游走的这个网络，是由状态</a:t>
            </a:r>
            <a:r>
              <a:rPr lang="en-US" altLang="zh-CN" dirty="0" smtClean="0"/>
              <a:t>S</a:t>
            </a:r>
            <a:r>
              <a:rPr lang="zh-CN" altLang="en-US" dirty="0" smtClean="0"/>
              <a:t>为点集，动作</a:t>
            </a:r>
            <a:r>
              <a:rPr lang="en-US" altLang="zh-CN" dirty="0" smtClean="0"/>
              <a:t>A</a:t>
            </a:r>
            <a:r>
              <a:rPr lang="zh-CN" altLang="en-US" dirty="0" smtClean="0"/>
              <a:t>为边集，状态转移概率</a:t>
            </a:r>
            <a:r>
              <a:rPr lang="en-US" altLang="zh-CN" dirty="0" smtClean="0"/>
              <a:t>P</a:t>
            </a:r>
            <a:r>
              <a:rPr lang="zh-CN" altLang="en-US" dirty="0" smtClean="0"/>
              <a:t>为边权重的有向无环图（</a:t>
            </a:r>
            <a:r>
              <a:rPr lang="en-US" altLang="zh-CN" dirty="0" smtClean="0"/>
              <a:t>DAG</a:t>
            </a:r>
            <a:r>
              <a:rPr lang="zh-CN" altLang="en-US" dirty="0" smtClean="0"/>
              <a:t>）。状态转移概率</a:t>
            </a:r>
            <a:r>
              <a:rPr lang="en-US" altLang="zh-CN" dirty="0" smtClean="0"/>
              <a:t>P</a:t>
            </a:r>
            <a:r>
              <a:rPr lang="zh-CN" altLang="en-US" dirty="0" smtClean="0"/>
              <a:t>不是不变的，而是随着</a:t>
            </a:r>
            <a:r>
              <a:rPr lang="en-US" altLang="zh-CN" dirty="0" smtClean="0"/>
              <a:t>agent</a:t>
            </a:r>
            <a:r>
              <a:rPr lang="zh-CN" altLang="en-US" dirty="0" smtClean="0"/>
              <a:t>在这个网络中的步进，不断变的更加正确，符合现实世界的分布。这个</a:t>
            </a:r>
            <a:r>
              <a:rPr lang="en-US" altLang="zh-CN" dirty="0" smtClean="0"/>
              <a:t>DAG</a:t>
            </a:r>
            <a:r>
              <a:rPr lang="zh-CN" altLang="en-US" dirty="0" smtClean="0"/>
              <a:t>，就是一种混沌的网络状态。</a:t>
            </a:r>
          </a:p>
          <a:p>
            <a:r>
              <a:rPr lang="zh-CN" altLang="en-US" dirty="0" smtClean="0"/>
              <a:t>澄清一些概念，</a:t>
            </a:r>
            <a:r>
              <a:rPr lang="en-US" altLang="zh-CN" dirty="0" smtClean="0">
                <a:solidFill>
                  <a:srgbClr val="FF0000"/>
                </a:solidFill>
              </a:rPr>
              <a:t>Reward </a:t>
            </a:r>
            <a:r>
              <a:rPr lang="zh-CN" altLang="en-US" dirty="0" smtClean="0">
                <a:solidFill>
                  <a:srgbClr val="FF0000"/>
                </a:solidFill>
              </a:rPr>
              <a:t>是一次</a:t>
            </a:r>
            <a:r>
              <a:rPr lang="en-US" altLang="zh-CN" dirty="0" smtClean="0">
                <a:solidFill>
                  <a:srgbClr val="FF0000"/>
                </a:solidFill>
              </a:rPr>
              <a:t>action</a:t>
            </a:r>
            <a:r>
              <a:rPr lang="zh-CN" altLang="en-US" dirty="0" smtClean="0">
                <a:solidFill>
                  <a:srgbClr val="FF0000"/>
                </a:solidFill>
              </a:rPr>
              <a:t>得到的</a:t>
            </a:r>
            <a:r>
              <a:rPr lang="en-US" altLang="zh-CN" dirty="0" smtClean="0">
                <a:solidFill>
                  <a:srgbClr val="FF0000"/>
                </a:solidFill>
              </a:rPr>
              <a:t>payoff</a:t>
            </a:r>
            <a:r>
              <a:rPr lang="zh-CN" altLang="en-US" dirty="0" smtClean="0"/>
              <a:t>，</a:t>
            </a:r>
            <a:r>
              <a:rPr lang="en-US" altLang="zh-CN" b="1" dirty="0" smtClean="0">
                <a:solidFill>
                  <a:srgbClr val="00B050"/>
                </a:solidFill>
              </a:rPr>
              <a:t>Return</a:t>
            </a:r>
            <a:r>
              <a:rPr lang="zh-CN" altLang="en-US" b="1" dirty="0" smtClean="0">
                <a:solidFill>
                  <a:srgbClr val="00B050"/>
                </a:solidFill>
              </a:rPr>
              <a:t>是一序列</a:t>
            </a:r>
            <a:r>
              <a:rPr lang="en-US" altLang="zh-CN" b="1" dirty="0" smtClean="0">
                <a:solidFill>
                  <a:srgbClr val="00B050"/>
                </a:solidFill>
              </a:rPr>
              <a:t>reward</a:t>
            </a:r>
            <a:r>
              <a:rPr lang="zh-CN" altLang="en-US" b="1" dirty="0" smtClean="0">
                <a:solidFill>
                  <a:srgbClr val="00B050"/>
                </a:solidFill>
              </a:rPr>
              <a:t>的函数</a:t>
            </a:r>
            <a:r>
              <a:rPr lang="zh-CN" altLang="en-US" dirty="0" smtClean="0"/>
              <a:t>，如</a:t>
            </a:r>
            <a:r>
              <a:rPr lang="en-US" altLang="zh-CN" dirty="0" smtClean="0"/>
              <a:t>discounting sum</a:t>
            </a:r>
            <a:r>
              <a:rPr lang="zh-CN" altLang="en-US" dirty="0" smtClean="0"/>
              <a:t>。上述两个是目标，而下面的</a:t>
            </a:r>
            <a:r>
              <a:rPr lang="en-US" altLang="zh-CN" dirty="0" smtClean="0"/>
              <a:t>value function</a:t>
            </a:r>
            <a:r>
              <a:rPr lang="zh-CN" altLang="en-US" dirty="0" smtClean="0"/>
              <a:t>是要学习的函数。</a:t>
            </a:r>
            <a:r>
              <a:rPr lang="en-US" altLang="zh-CN" dirty="0" smtClean="0"/>
              <a:t>Value function</a:t>
            </a:r>
            <a:r>
              <a:rPr lang="zh-CN" altLang="en-US" dirty="0" smtClean="0"/>
              <a:t>是状态的函数，或者是“状态</a:t>
            </a:r>
            <a:r>
              <a:rPr lang="en-US" altLang="zh-CN" dirty="0" smtClean="0"/>
              <a:t>-</a:t>
            </a:r>
            <a:r>
              <a:rPr lang="zh-CN" altLang="en-US" dirty="0" smtClean="0"/>
              <a:t>动作”这个序对的函数。来预测在给定状态（或者给定“状态</a:t>
            </a:r>
            <a:r>
              <a:rPr lang="en-US" altLang="zh-CN" dirty="0" smtClean="0"/>
              <a:t>-</a:t>
            </a:r>
            <a:r>
              <a:rPr lang="zh-CN" altLang="en-US" dirty="0" smtClean="0"/>
              <a:t>动作”）下</a:t>
            </a:r>
            <a:r>
              <a:rPr lang="en-US" altLang="zh-CN" dirty="0" smtClean="0"/>
              <a:t>agent</a:t>
            </a:r>
            <a:r>
              <a:rPr lang="zh-CN" altLang="en-US" dirty="0" smtClean="0"/>
              <a:t>能表现多好。有多好，表明的是在这点的</a:t>
            </a:r>
            <a:r>
              <a:rPr lang="en-US" altLang="zh-CN" dirty="0" smtClean="0"/>
              <a:t>expected reward</a:t>
            </a:r>
            <a:r>
              <a:rPr lang="zh-CN" altLang="en-US" dirty="0" smtClean="0"/>
              <a:t>，即在这点所能看到的未来最大期望收益。</a:t>
            </a:r>
            <a:r>
              <a:rPr lang="en-US" altLang="zh-CN" dirty="0" err="1" smtClean="0"/>
              <a:t>Approximator</a:t>
            </a:r>
            <a:r>
              <a:rPr lang="zh-CN" altLang="en-US" dirty="0" smtClean="0"/>
              <a:t>，关键是泛化能力，在有限的状态</a:t>
            </a:r>
            <a:r>
              <a:rPr lang="en-US" altLang="zh-CN" dirty="0" smtClean="0"/>
              <a:t>-</a:t>
            </a:r>
            <a:r>
              <a:rPr lang="zh-CN" altLang="en-US" dirty="0" smtClean="0"/>
              <a:t>动作子集上获得的经验，如何扩展到全部的状态和动作上？使用动态规划这种“查找表”的方式，是有局限的，而且这个局限不仅仅是内存上的（硬件上的）。</a:t>
            </a:r>
            <a:r>
              <a:rPr lang="en-US" altLang="zh-CN" dirty="0" smtClean="0"/>
              <a:t>Off-policy</a:t>
            </a:r>
            <a:r>
              <a:rPr lang="zh-CN" altLang="en-US" dirty="0" smtClean="0"/>
              <a:t>是指不需要一个</a:t>
            </a:r>
            <a:r>
              <a:rPr lang="en-US" altLang="zh-CN" dirty="0" smtClean="0"/>
              <a:t>policy</a:t>
            </a:r>
            <a:r>
              <a:rPr lang="zh-CN" altLang="en-US" dirty="0" smtClean="0"/>
              <a:t>查找表之类的，而是直接求最大化</a:t>
            </a:r>
            <a:r>
              <a:rPr lang="en-US" altLang="zh-CN" dirty="0" smtClean="0"/>
              <a:t>reward</a:t>
            </a:r>
            <a:r>
              <a:rPr lang="zh-CN" altLang="en-US" dirty="0" smtClean="0"/>
              <a:t>的那个</a:t>
            </a:r>
            <a:r>
              <a:rPr lang="en-US" altLang="zh-CN" dirty="0" smtClean="0"/>
              <a:t>action</a:t>
            </a:r>
            <a:r>
              <a:rPr lang="zh-CN" altLang="en-US" dirty="0" smtClean="0"/>
              <a:t>。</a:t>
            </a:r>
          </a:p>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pPr>
              <a:buNone/>
            </a:pPr>
            <a:r>
              <a:rPr lang="zh-CN" altLang="en-US" dirty="0" smtClean="0"/>
              <a:t>值函数</a:t>
            </a:r>
            <a:r>
              <a:rPr lang="en-US" altLang="zh-CN" dirty="0" smtClean="0"/>
              <a:t>(value function)</a:t>
            </a:r>
            <a:endParaRPr lang="zh-CN" altLang="en-US" dirty="0" smtClean="0"/>
          </a:p>
          <a:p>
            <a:r>
              <a:rPr lang="zh-CN" altLang="en-US" sz="800" dirty="0" smtClean="0"/>
              <a:t>上篇我们提到增强学习学到的是一个从环境状态到动作的映射（即行为策略），记为策略</a:t>
            </a:r>
            <a:r>
              <a:rPr lang="en-US" altLang="zh-CN" sz="800" dirty="0" smtClean="0"/>
              <a:t>π: S→A</a:t>
            </a:r>
            <a:r>
              <a:rPr lang="zh-CN" altLang="en-US" sz="800" dirty="0" smtClean="0"/>
              <a:t>。而增强学习往往又具有延迟回报的特点</a:t>
            </a:r>
            <a:r>
              <a:rPr lang="en-US" altLang="zh-CN" sz="800" dirty="0" smtClean="0"/>
              <a:t>: </a:t>
            </a:r>
            <a:r>
              <a:rPr lang="zh-CN" altLang="en-US" sz="800" dirty="0" smtClean="0"/>
              <a:t>如果在第</a:t>
            </a:r>
            <a:r>
              <a:rPr lang="en-US" altLang="zh-CN" sz="800" dirty="0" smtClean="0"/>
              <a:t>n</a:t>
            </a:r>
            <a:r>
              <a:rPr lang="zh-CN" altLang="en-US" sz="800" dirty="0" smtClean="0"/>
              <a:t>步输掉了棋，那么只有状态</a:t>
            </a:r>
            <a:r>
              <a:rPr lang="en-US" altLang="zh-CN" sz="800" dirty="0" err="1" smtClean="0"/>
              <a:t>s</a:t>
            </a:r>
            <a:r>
              <a:rPr lang="en-US" altLang="zh-CN" sz="800" baseline="-25000" dirty="0" err="1" smtClean="0"/>
              <a:t>n</a:t>
            </a:r>
            <a:r>
              <a:rPr lang="zh-CN" altLang="en-US" sz="800" dirty="0" smtClean="0"/>
              <a:t>和动作</a:t>
            </a:r>
            <a:r>
              <a:rPr lang="en-US" altLang="zh-CN" sz="800" dirty="0" smtClean="0"/>
              <a:t>a</a:t>
            </a:r>
            <a:r>
              <a:rPr lang="en-US" altLang="zh-CN" sz="800" baseline="-25000" dirty="0" smtClean="0"/>
              <a:t>n</a:t>
            </a:r>
            <a:r>
              <a:rPr lang="zh-CN" altLang="en-US" sz="800" dirty="0" smtClean="0"/>
              <a:t>获得了立即回报</a:t>
            </a:r>
            <a:r>
              <a:rPr lang="en-US" altLang="zh-CN" sz="800" dirty="0" smtClean="0"/>
              <a:t>r(</a:t>
            </a:r>
            <a:r>
              <a:rPr lang="en-US" altLang="zh-CN" sz="800" dirty="0" err="1" smtClean="0"/>
              <a:t>s</a:t>
            </a:r>
            <a:r>
              <a:rPr lang="en-US" altLang="zh-CN" sz="800" baseline="-25000" dirty="0" err="1" smtClean="0"/>
              <a:t>n</a:t>
            </a:r>
            <a:r>
              <a:rPr lang="en-US" altLang="zh-CN" sz="800" dirty="0" err="1" smtClean="0"/>
              <a:t>,a</a:t>
            </a:r>
            <a:r>
              <a:rPr lang="en-US" altLang="zh-CN" sz="800" baseline="-25000" dirty="0" err="1" smtClean="0"/>
              <a:t>n</a:t>
            </a:r>
            <a:r>
              <a:rPr lang="en-US" altLang="zh-CN" sz="800" dirty="0" smtClean="0"/>
              <a:t>)=-1</a:t>
            </a:r>
            <a:r>
              <a:rPr lang="zh-CN" altLang="en-US" sz="800" dirty="0" smtClean="0"/>
              <a:t>，前面的所有状态立即回报均为</a:t>
            </a:r>
            <a:r>
              <a:rPr lang="en-US" altLang="zh-CN" sz="800" dirty="0" smtClean="0"/>
              <a:t>0</a:t>
            </a:r>
            <a:r>
              <a:rPr lang="zh-CN" altLang="en-US" sz="800" dirty="0" smtClean="0"/>
              <a:t>。所以对于之前的任意状态</a:t>
            </a:r>
            <a:r>
              <a:rPr lang="en-US" altLang="zh-CN" sz="800" dirty="0" smtClean="0"/>
              <a:t>s</a:t>
            </a:r>
            <a:r>
              <a:rPr lang="zh-CN" altLang="en-US" sz="800" dirty="0" smtClean="0"/>
              <a:t>和动作</a:t>
            </a:r>
            <a:r>
              <a:rPr lang="en-US" altLang="zh-CN" sz="800" dirty="0" smtClean="0"/>
              <a:t>a</a:t>
            </a:r>
            <a:r>
              <a:rPr lang="zh-CN" altLang="en-US" sz="800" dirty="0" smtClean="0"/>
              <a:t>，立即回报函数</a:t>
            </a:r>
            <a:r>
              <a:rPr lang="en-US" altLang="zh-CN" sz="800" dirty="0" smtClean="0"/>
              <a:t>r(</a:t>
            </a:r>
            <a:r>
              <a:rPr lang="en-US" altLang="zh-CN" sz="800" dirty="0" err="1" smtClean="0"/>
              <a:t>s,a</a:t>
            </a:r>
            <a:r>
              <a:rPr lang="en-US" altLang="zh-CN" sz="800" dirty="0" smtClean="0"/>
              <a:t>)</a:t>
            </a:r>
            <a:r>
              <a:rPr lang="zh-CN" altLang="en-US" sz="800" dirty="0" smtClean="0"/>
              <a:t>无法说明策略的好坏。因而需要定义值函数</a:t>
            </a:r>
            <a:r>
              <a:rPr lang="en-US" altLang="zh-CN" sz="800" dirty="0" smtClean="0"/>
              <a:t>(value function</a:t>
            </a:r>
            <a:r>
              <a:rPr lang="zh-CN" altLang="en-US" sz="800" dirty="0" smtClean="0"/>
              <a:t>，又叫效用函数</a:t>
            </a:r>
            <a:r>
              <a:rPr lang="en-US" altLang="zh-CN" sz="800" dirty="0" smtClean="0"/>
              <a:t>)</a:t>
            </a:r>
            <a:r>
              <a:rPr lang="zh-CN" altLang="en-US" sz="800" dirty="0" smtClean="0"/>
              <a:t>来</a:t>
            </a:r>
            <a:r>
              <a:rPr lang="zh-CN" altLang="en-US" sz="800" b="1" dirty="0" smtClean="0">
                <a:solidFill>
                  <a:srgbClr val="FF0000"/>
                </a:solidFill>
              </a:rPr>
              <a:t>表明当前状态下策略</a:t>
            </a:r>
            <a:r>
              <a:rPr lang="en-US" altLang="zh-CN" sz="800" b="1" dirty="0" smtClean="0">
                <a:solidFill>
                  <a:srgbClr val="FF0000"/>
                </a:solidFill>
              </a:rPr>
              <a:t>π</a:t>
            </a:r>
            <a:r>
              <a:rPr lang="zh-CN" altLang="en-US" sz="800" b="1" dirty="0" smtClean="0">
                <a:solidFill>
                  <a:srgbClr val="FF0000"/>
                </a:solidFill>
              </a:rPr>
              <a:t>的长期影响</a:t>
            </a:r>
            <a:r>
              <a:rPr lang="zh-CN" altLang="en-US" sz="800" dirty="0" smtClean="0"/>
              <a:t>。</a:t>
            </a:r>
          </a:p>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2052" name="Picture 4"/>
          <p:cNvPicPr>
            <a:picLocks noChangeAspect="1" noChangeArrowheads="1"/>
          </p:cNvPicPr>
          <p:nvPr/>
        </p:nvPicPr>
        <p:blipFill>
          <a:blip r:embed="rId2" cstate="print"/>
          <a:srcRect/>
          <a:stretch>
            <a:fillRect/>
          </a:stretch>
        </p:blipFill>
        <p:spPr bwMode="auto">
          <a:xfrm>
            <a:off x="457200" y="1752600"/>
            <a:ext cx="2884276" cy="3635294"/>
          </a:xfrm>
          <a:prstGeom prst="rect">
            <a:avLst/>
          </a:prstGeom>
          <a:noFill/>
          <a:ln w="9525">
            <a:noFill/>
            <a:miter lim="800000"/>
            <a:headEnd/>
            <a:tailEnd/>
          </a:ln>
        </p:spPr>
      </p:pic>
      <p:pic>
        <p:nvPicPr>
          <p:cNvPr id="2053" name="Picture 5"/>
          <p:cNvPicPr>
            <a:picLocks noChangeAspect="1" noChangeArrowheads="1"/>
          </p:cNvPicPr>
          <p:nvPr/>
        </p:nvPicPr>
        <p:blipFill>
          <a:blip r:embed="rId3" cstate="print"/>
          <a:srcRect/>
          <a:stretch>
            <a:fillRect/>
          </a:stretch>
        </p:blipFill>
        <p:spPr bwMode="auto">
          <a:xfrm>
            <a:off x="3657600" y="1752600"/>
            <a:ext cx="3245476" cy="182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http://www.cnblogs.com/jinxulin/p/3517377.html#3408153</a:t>
            </a:r>
            <a:endParaRPr lang="en-US" dirty="0" smtClean="0"/>
          </a:p>
          <a:p>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76200" y="304800"/>
            <a:ext cx="3551568" cy="2109787"/>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3630431" y="228600"/>
            <a:ext cx="3684769" cy="2133600"/>
          </a:xfrm>
          <a:prstGeom prst="rect">
            <a:avLst/>
          </a:prstGeom>
          <a:noFill/>
          <a:ln w="9525">
            <a:noFill/>
            <a:miter lim="800000"/>
            <a:headEnd/>
            <a:tailEnd/>
          </a:ln>
        </p:spPr>
      </p:pic>
      <p:pic>
        <p:nvPicPr>
          <p:cNvPr id="3076" name="Picture 4"/>
          <p:cNvPicPr>
            <a:picLocks noChangeAspect="1" noChangeArrowheads="1"/>
          </p:cNvPicPr>
          <p:nvPr/>
        </p:nvPicPr>
        <p:blipFill>
          <a:blip r:embed="rId5" cstate="print"/>
          <a:srcRect/>
          <a:stretch>
            <a:fillRect/>
          </a:stretch>
        </p:blipFill>
        <p:spPr bwMode="auto">
          <a:xfrm>
            <a:off x="152400" y="2590800"/>
            <a:ext cx="1779752" cy="1219200"/>
          </a:xfrm>
          <a:prstGeom prst="rect">
            <a:avLst/>
          </a:prstGeom>
          <a:noFill/>
          <a:ln w="9525">
            <a:noFill/>
            <a:miter lim="800000"/>
            <a:headEnd/>
            <a:tailEnd/>
          </a:ln>
        </p:spPr>
      </p:pic>
      <p:pic>
        <p:nvPicPr>
          <p:cNvPr id="3077" name="Picture 5"/>
          <p:cNvPicPr>
            <a:picLocks noChangeAspect="1" noChangeArrowheads="1"/>
          </p:cNvPicPr>
          <p:nvPr/>
        </p:nvPicPr>
        <p:blipFill>
          <a:blip r:embed="rId6" cstate="print"/>
          <a:srcRect/>
          <a:stretch>
            <a:fillRect/>
          </a:stretch>
        </p:blipFill>
        <p:spPr bwMode="auto">
          <a:xfrm>
            <a:off x="2133600" y="2362200"/>
            <a:ext cx="2362200" cy="3060640"/>
          </a:xfrm>
          <a:prstGeom prst="rect">
            <a:avLst/>
          </a:prstGeom>
          <a:noFill/>
          <a:ln w="9525">
            <a:noFill/>
            <a:miter lim="800000"/>
            <a:headEnd/>
            <a:tailEnd/>
          </a:ln>
        </p:spPr>
      </p:pic>
      <p:pic>
        <p:nvPicPr>
          <p:cNvPr id="3078" name="Picture 6"/>
          <p:cNvPicPr>
            <a:picLocks noChangeAspect="1" noChangeArrowheads="1"/>
          </p:cNvPicPr>
          <p:nvPr/>
        </p:nvPicPr>
        <p:blipFill>
          <a:blip r:embed="rId7" cstate="print"/>
          <a:srcRect/>
          <a:stretch>
            <a:fillRect/>
          </a:stretch>
        </p:blipFill>
        <p:spPr bwMode="auto">
          <a:xfrm>
            <a:off x="4495800" y="2514600"/>
            <a:ext cx="2386140" cy="2671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4099" name="Picture 3"/>
          <p:cNvPicPr>
            <a:picLocks noChangeAspect="1" noChangeArrowheads="1"/>
          </p:cNvPicPr>
          <p:nvPr/>
        </p:nvPicPr>
        <p:blipFill>
          <a:blip r:embed="rId2" cstate="print"/>
          <a:srcRect/>
          <a:stretch>
            <a:fillRect/>
          </a:stretch>
        </p:blipFill>
        <p:spPr bwMode="auto">
          <a:xfrm>
            <a:off x="0" y="1676400"/>
            <a:ext cx="2446478" cy="2133600"/>
          </a:xfrm>
          <a:prstGeom prst="rect">
            <a:avLst/>
          </a:prstGeom>
          <a:noFill/>
          <a:ln w="9525">
            <a:noFill/>
            <a:miter lim="800000"/>
            <a:headEnd/>
            <a:tailEnd/>
          </a:ln>
        </p:spPr>
      </p:pic>
      <p:pic>
        <p:nvPicPr>
          <p:cNvPr id="4100" name="Picture 4"/>
          <p:cNvPicPr>
            <a:picLocks noChangeAspect="1" noChangeArrowheads="1"/>
          </p:cNvPicPr>
          <p:nvPr/>
        </p:nvPicPr>
        <p:blipFill>
          <a:blip r:embed="rId3" cstate="print"/>
          <a:srcRect/>
          <a:stretch>
            <a:fillRect/>
          </a:stretch>
        </p:blipFill>
        <p:spPr bwMode="auto">
          <a:xfrm>
            <a:off x="0" y="0"/>
            <a:ext cx="7075995" cy="1143000"/>
          </a:xfrm>
          <a:prstGeom prst="rect">
            <a:avLst/>
          </a:prstGeom>
          <a:noFill/>
          <a:ln w="9525">
            <a:noFill/>
            <a:miter lim="800000"/>
            <a:headEnd/>
            <a:tailEnd/>
          </a:ln>
        </p:spPr>
      </p:pic>
      <p:pic>
        <p:nvPicPr>
          <p:cNvPr id="4101" name="Picture 5"/>
          <p:cNvPicPr>
            <a:picLocks noChangeAspect="1" noChangeArrowheads="1"/>
          </p:cNvPicPr>
          <p:nvPr/>
        </p:nvPicPr>
        <p:blipFill>
          <a:blip r:embed="rId4" cstate="print"/>
          <a:srcRect/>
          <a:stretch>
            <a:fillRect/>
          </a:stretch>
        </p:blipFill>
        <p:spPr bwMode="auto">
          <a:xfrm>
            <a:off x="2438400" y="1600200"/>
            <a:ext cx="2552595" cy="3048000"/>
          </a:xfrm>
          <a:prstGeom prst="rect">
            <a:avLst/>
          </a:prstGeom>
          <a:noFill/>
          <a:ln w="9525">
            <a:noFill/>
            <a:miter lim="800000"/>
            <a:headEnd/>
            <a:tailEnd/>
          </a:ln>
        </p:spPr>
      </p:pic>
      <p:pic>
        <p:nvPicPr>
          <p:cNvPr id="9" name="Picture 2"/>
          <p:cNvPicPr>
            <a:picLocks noChangeAspect="1" noChangeArrowheads="1"/>
          </p:cNvPicPr>
          <p:nvPr/>
        </p:nvPicPr>
        <p:blipFill>
          <a:blip r:embed="rId5" cstate="print"/>
          <a:srcRect/>
          <a:stretch>
            <a:fillRect/>
          </a:stretch>
        </p:blipFill>
        <p:spPr bwMode="auto">
          <a:xfrm>
            <a:off x="4953001" y="1447800"/>
            <a:ext cx="2286000" cy="25515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endParaRPr lang="en-US"/>
          </a:p>
        </p:txBody>
      </p:sp>
      <p:pic>
        <p:nvPicPr>
          <p:cNvPr id="4100" name="Picture 4"/>
          <p:cNvPicPr>
            <a:picLocks noChangeAspect="1" noChangeArrowheads="1"/>
          </p:cNvPicPr>
          <p:nvPr/>
        </p:nvPicPr>
        <p:blipFill>
          <a:blip r:embed="rId2" cstate="print"/>
          <a:srcRect/>
          <a:stretch>
            <a:fillRect/>
          </a:stretch>
        </p:blipFill>
        <p:spPr bwMode="auto">
          <a:xfrm>
            <a:off x="0" y="0"/>
            <a:ext cx="7075995" cy="114300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0" y="1371600"/>
            <a:ext cx="3303230" cy="3500438"/>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rcRect/>
          <a:stretch>
            <a:fillRect/>
          </a:stretch>
        </p:blipFill>
        <p:spPr bwMode="auto">
          <a:xfrm>
            <a:off x="3810000" y="1411795"/>
            <a:ext cx="3124200" cy="40746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通常来说，</a:t>
            </a:r>
            <a:r>
              <a:rPr lang="en-US" dirty="0" smtClean="0"/>
              <a:t>Q-learning</a:t>
            </a:r>
            <a:r>
              <a:rPr lang="zh-CN" altLang="en-US" dirty="0" smtClean="0"/>
              <a:t>是</a:t>
            </a:r>
            <a:r>
              <a:rPr lang="en-US" dirty="0" smtClean="0"/>
              <a:t>model-free</a:t>
            </a:r>
            <a:r>
              <a:rPr lang="zh-CN" altLang="en-US" dirty="0" smtClean="0"/>
              <a:t>的，什么意思呢？就是说使用</a:t>
            </a:r>
            <a:r>
              <a:rPr lang="en-US" dirty="0" smtClean="0"/>
              <a:t>Q-learning</a:t>
            </a:r>
            <a:r>
              <a:rPr lang="zh-CN" altLang="en-US" dirty="0" smtClean="0"/>
              <a:t>的</a:t>
            </a:r>
            <a:r>
              <a:rPr lang="en-US" dirty="0" smtClean="0"/>
              <a:t>RL</a:t>
            </a:r>
            <a:r>
              <a:rPr lang="zh-CN" altLang="en-US" dirty="0" smtClean="0"/>
              <a:t>过程在计算</a:t>
            </a:r>
            <a:r>
              <a:rPr lang="en-US" dirty="0" smtClean="0"/>
              <a:t>value function（</a:t>
            </a:r>
            <a:r>
              <a:rPr lang="zh-CN" altLang="en-US" dirty="0" smtClean="0"/>
              <a:t>即</a:t>
            </a:r>
            <a:r>
              <a:rPr lang="en-US" dirty="0" smtClean="0"/>
              <a:t>Q-function）</a:t>
            </a:r>
            <a:r>
              <a:rPr lang="zh-CN" altLang="en-US" dirty="0" smtClean="0"/>
              <a:t>的时候，不需要和环境进行交互。而上文中提到的动态规划方法，是需要跟环境交互才能计算最优回报的。通过使用一个称作</a:t>
            </a:r>
            <a:r>
              <a:rPr lang="en-US" dirty="0" smtClean="0"/>
              <a:t>Q-function</a:t>
            </a:r>
            <a:r>
              <a:rPr lang="zh-CN" altLang="en-US" dirty="0" smtClean="0"/>
              <a:t>的函数，可以完全避免计算最优回报的时候和环境交互。这个</a:t>
            </a:r>
            <a:r>
              <a:rPr lang="en-US" dirty="0" smtClean="0"/>
              <a:t>Q-function</a:t>
            </a:r>
            <a:r>
              <a:rPr lang="zh-CN" altLang="en-US" dirty="0" smtClean="0"/>
              <a:t>通常又被称作</a:t>
            </a:r>
            <a:r>
              <a:rPr lang="en-US" dirty="0" smtClean="0"/>
              <a:t>function </a:t>
            </a:r>
            <a:r>
              <a:rPr lang="en-US" dirty="0" err="1" smtClean="0"/>
              <a:t>approximator</a:t>
            </a:r>
            <a:r>
              <a:rPr lang="en-US" dirty="0" smtClean="0"/>
              <a:t>.</a:t>
            </a:r>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http://www.infoq.com/cn/articles/atari-reinforcement-learning</a:t>
            </a:r>
            <a:endParaRPr lang="en-US" dirty="0" smtClean="0"/>
          </a:p>
          <a:p>
            <a:r>
              <a:rPr lang="en-US" dirty="0" smtClean="0">
                <a:hlinkClick r:id="rId3"/>
              </a:rPr>
              <a:t>http://wanghaitao8118.blog.163.com/blog/static/13986977220153811210319/</a:t>
            </a:r>
            <a:endParaRPr lang="en-US" dirty="0" smtClean="0"/>
          </a:p>
          <a:p>
            <a:endParaRPr lang="en-US" dirty="0" smtClean="0"/>
          </a:p>
          <a:p>
            <a:endParaRPr lang="en-US" dirty="0"/>
          </a:p>
        </p:txBody>
      </p:sp>
      <p:pic>
        <p:nvPicPr>
          <p:cNvPr id="5122" name="Picture 2"/>
          <p:cNvPicPr>
            <a:picLocks noChangeAspect="1" noChangeArrowheads="1"/>
          </p:cNvPicPr>
          <p:nvPr/>
        </p:nvPicPr>
        <p:blipFill>
          <a:blip r:embed="rId4" cstate="print"/>
          <a:srcRect/>
          <a:stretch>
            <a:fillRect/>
          </a:stretch>
        </p:blipFill>
        <p:spPr bwMode="auto">
          <a:xfrm>
            <a:off x="762000" y="1676401"/>
            <a:ext cx="5562600" cy="28178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在我刚刚过去的研究生毕设中，我在</a:t>
            </a:r>
            <a:r>
              <a:rPr lang="en-US" altLang="zh-CN" dirty="0" err="1" smtClean="0"/>
              <a:t>ImageNet</a:t>
            </a:r>
            <a:r>
              <a:rPr lang="zh-CN" altLang="en-US" dirty="0" smtClean="0"/>
              <a:t>数据集上验证了图像特征二值化后仍然具有很强的表达能力，可以在检索中达到较好的效果。而</a:t>
            </a:r>
            <a:r>
              <a:rPr lang="en-US" altLang="zh-CN" dirty="0" err="1" smtClean="0"/>
              <a:t>Bengio</a:t>
            </a:r>
            <a:r>
              <a:rPr lang="zh-CN" altLang="en-US" dirty="0" smtClean="0"/>
              <a:t>大神的这篇文章，则不止于将特征二值化，而是要将权重和每层的激活值统统二值化。相比于非二值化的网络，将大量的数学运算变成了位操作。这样就节省了大量的空间而前向传播的时间，使神经网络的应用门槛变得更低。</a:t>
            </a:r>
            <a:endParaRPr lang="en-US" altLang="zh-CN" dirty="0" smtClean="0"/>
          </a:p>
          <a:p>
            <a:endParaRPr lang="en-US" dirty="0"/>
          </a:p>
        </p:txBody>
      </p:sp>
      <p:sp>
        <p:nvSpPr>
          <p:cNvPr id="3" name="Title 2"/>
          <p:cNvSpPr>
            <a:spLocks noGrp="1"/>
          </p:cNvSpPr>
          <p:nvPr>
            <p:ph type="title"/>
          </p:nvPr>
        </p:nvSpPr>
        <p:spPr/>
        <p:txBody>
          <a:bodyPr/>
          <a:lstStyle/>
          <a:p>
            <a:r>
              <a:rPr lang="en-US" dirty="0" smtClean="0"/>
              <a:t>Why Binary</a:t>
            </a:r>
            <a:endParaRPr lang="en-US" dirty="0"/>
          </a:p>
        </p:txBody>
      </p:sp>
      <p:sp>
        <p:nvSpPr>
          <p:cNvPr id="4" name="Content Placeholder 3"/>
          <p:cNvSpPr>
            <a:spLocks noGrp="1"/>
          </p:cNvSpPr>
          <p:nvPr>
            <p:ph sz="quarter" idx="10"/>
          </p:nvPr>
        </p:nvSpPr>
        <p:spPr/>
        <p:txBody>
          <a:bodyPr/>
          <a:lstStyle/>
          <a:p>
            <a:r>
              <a:rPr lang="en-US" dirty="0" smtClean="0">
                <a:hlinkClick r:id="rId2"/>
              </a:rPr>
              <a:t>http://dataunion.org/23311.html</a:t>
            </a:r>
            <a:endParaRPr lang="en-US" dirty="0" smtClean="0"/>
          </a:p>
          <a:p>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data space </a:t>
            </a:r>
            <a:r>
              <a:rPr lang="en-US" dirty="0" err="1" smtClean="0"/>
              <a:t>extrem</a:t>
            </a:r>
            <a:r>
              <a:rPr lang="en-US" dirty="0" smtClean="0"/>
              <a:t> high dimensional</a:t>
            </a:r>
          </a:p>
          <a:p>
            <a:r>
              <a:rPr lang="en-US" dirty="0" smtClean="0"/>
              <a:t>natural data lives in a low-dimensional (non-linear) manifold, because variables in natural data are mutually dependent </a:t>
            </a:r>
          </a:p>
          <a:p>
            <a:r>
              <a:rPr lang="en-US" dirty="0" smtClean="0"/>
              <a:t>examples: </a:t>
            </a:r>
          </a:p>
          <a:p>
            <a:pPr lvl="1"/>
            <a:r>
              <a:rPr lang="en-US" dirty="0" smtClean="0"/>
              <a:t>– images vs. random pixels </a:t>
            </a:r>
          </a:p>
          <a:p>
            <a:pPr lvl="1"/>
            <a:r>
              <a:rPr lang="en-US" dirty="0" smtClean="0"/>
              <a:t>– different pictures of a face: dimension of the manifold smaller as: number of muscles + rotations- and translations degrees of freedom</a:t>
            </a:r>
            <a:endParaRPr lang="en-US" dirty="0"/>
          </a:p>
        </p:txBody>
      </p:sp>
      <p:sp>
        <p:nvSpPr>
          <p:cNvPr id="3" name="Title 2"/>
          <p:cNvSpPr>
            <a:spLocks noGrp="1"/>
          </p:cNvSpPr>
          <p:nvPr>
            <p:ph type="title"/>
          </p:nvPr>
        </p:nvSpPr>
        <p:spPr/>
        <p:txBody>
          <a:bodyPr/>
          <a:lstStyle/>
          <a:p>
            <a:r>
              <a:rPr lang="en-US" dirty="0" smtClean="0"/>
              <a:t>Manifolds</a:t>
            </a:r>
            <a:endParaRPr lang="en-US" dirty="0"/>
          </a:p>
        </p:txBody>
      </p:sp>
      <p:sp>
        <p:nvSpPr>
          <p:cNvPr id="4" name="Content Placeholder 3"/>
          <p:cNvSpPr>
            <a:spLocks noGrp="1"/>
          </p:cNvSpPr>
          <p:nvPr>
            <p:ph sz="quarter" idx="10"/>
          </p:nvPr>
        </p:nvSpPr>
        <p:spPr/>
        <p:txBody>
          <a:bodyPr/>
          <a:lstStyle/>
          <a:p>
            <a:r>
              <a:rPr lang="en-US" dirty="0" smtClean="0">
                <a:hlinkClick r:id="rId2"/>
              </a:rPr>
              <a:t>http://colah.github.io/posts/2014-03-NN-Manifolds-Topology/</a:t>
            </a:r>
            <a:endParaRPr lang="en-US" dirty="0" smtClean="0"/>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The reasons I'm aware of for using tied weights: </a:t>
            </a:r>
            <a:br>
              <a:rPr lang="en-US" dirty="0" smtClean="0"/>
            </a:br>
            <a:r>
              <a:rPr lang="en-US" dirty="0" smtClean="0"/>
              <a:t>1. In the linear case the optimal solution is PCA, which can be </a:t>
            </a:r>
            <a:br>
              <a:rPr lang="en-US" dirty="0" smtClean="0"/>
            </a:br>
            <a:r>
              <a:rPr lang="en-US" dirty="0" smtClean="0"/>
              <a:t>obtained with tied weights. </a:t>
            </a:r>
            <a:br>
              <a:rPr lang="en-US" dirty="0" smtClean="0"/>
            </a:br>
            <a:r>
              <a:rPr lang="en-US" dirty="0" smtClean="0"/>
              <a:t>2. It has a regularization effect: </a:t>
            </a:r>
            <a:br>
              <a:rPr lang="en-US" dirty="0" smtClean="0"/>
            </a:br>
            <a:r>
              <a:rPr lang="en-US" dirty="0" smtClean="0"/>
              <a:t>    2a. Less parameters to be optimized </a:t>
            </a:r>
            <a:br>
              <a:rPr lang="en-US" dirty="0" smtClean="0"/>
            </a:br>
            <a:r>
              <a:rPr lang="en-US" dirty="0" smtClean="0"/>
              <a:t>    2b. It can prevent degenerate solutions, in particular those with </a:t>
            </a:r>
            <a:br>
              <a:rPr lang="en-US" dirty="0" smtClean="0"/>
            </a:br>
            <a:r>
              <a:rPr lang="en-US" dirty="0" smtClean="0"/>
              <a:t>very small weights in encoder, compensated by very large weights in </a:t>
            </a:r>
            <a:br>
              <a:rPr lang="en-US" dirty="0" smtClean="0"/>
            </a:br>
            <a:r>
              <a:rPr lang="en-US" dirty="0" smtClean="0"/>
              <a:t>decoder (something that would allow for instance a near-linear </a:t>
            </a:r>
            <a:br>
              <a:rPr lang="en-US" dirty="0" smtClean="0"/>
            </a:br>
            <a:r>
              <a:rPr lang="en-US" dirty="0" smtClean="0"/>
              <a:t>solution to be found with </a:t>
            </a:r>
            <a:r>
              <a:rPr lang="en-US" dirty="0" err="1" smtClean="0"/>
              <a:t>tanh</a:t>
            </a:r>
            <a:r>
              <a:rPr lang="en-US" dirty="0" smtClean="0"/>
              <a:t> </a:t>
            </a:r>
            <a:r>
              <a:rPr lang="en-US" dirty="0" err="1" smtClean="0"/>
              <a:t>nonlineraities</a:t>
            </a:r>
            <a:r>
              <a:rPr lang="en-US" dirty="0" smtClean="0"/>
              <a:t>) </a:t>
            </a:r>
            <a:br>
              <a:rPr lang="en-US" dirty="0" smtClean="0"/>
            </a:br>
            <a:r>
              <a:rPr lang="en-US" dirty="0" smtClean="0"/>
              <a:t>3. Less parameters to be stored (=&gt; lower memory footprint) </a:t>
            </a:r>
          </a:p>
          <a:p>
            <a:endParaRPr lang="en-US" dirty="0" smtClean="0"/>
          </a:p>
          <a:p>
            <a:r>
              <a:rPr lang="en-US" b="1" dirty="0" smtClean="0">
                <a:solidFill>
                  <a:srgbClr val="FF0000"/>
                </a:solidFill>
              </a:rPr>
              <a:t>Need constraints to avoid learning an identity</a:t>
            </a:r>
          </a:p>
        </p:txBody>
      </p:sp>
      <p:sp>
        <p:nvSpPr>
          <p:cNvPr id="3" name="Title 2"/>
          <p:cNvSpPr>
            <a:spLocks noGrp="1"/>
          </p:cNvSpPr>
          <p:nvPr>
            <p:ph type="title"/>
          </p:nvPr>
        </p:nvSpPr>
        <p:spPr/>
        <p:txBody>
          <a:bodyPr>
            <a:normAutofit fontScale="90000"/>
          </a:bodyPr>
          <a:lstStyle/>
          <a:p>
            <a:r>
              <a:rPr lang="en-US" dirty="0" smtClean="0"/>
              <a:t>Auto encoder</a:t>
            </a:r>
            <a:r>
              <a:rPr lang="zh-CN" altLang="en-US" dirty="0" smtClean="0"/>
              <a:t>： </a:t>
            </a:r>
            <a:r>
              <a:rPr lang="en-US" altLang="zh-CN" dirty="0" smtClean="0"/>
              <a:t>why using tied weights in decoding step??</a:t>
            </a:r>
            <a:endParaRPr lang="en-US" dirty="0"/>
          </a:p>
        </p:txBody>
      </p:sp>
      <p:sp>
        <p:nvSpPr>
          <p:cNvPr id="4" name="Content Placeholder 3"/>
          <p:cNvSpPr>
            <a:spLocks noGrp="1"/>
          </p:cNvSpPr>
          <p:nvPr>
            <p:ph sz="quarter" idx="10"/>
          </p:nvPr>
        </p:nvSpPr>
        <p:spPr/>
        <p:txBody>
          <a:bodyPr/>
          <a:lstStyle/>
          <a:p>
            <a:r>
              <a:rPr lang="en-US" dirty="0" smtClean="0">
                <a:hlinkClick r:id="rId2"/>
              </a:rPr>
              <a:t>http://www.slideshare.net/ktoshik/deep-learning-tutorial-part-1-ruslan-salakhutdinov?qid=a22f8959-b550-4f4b-850b-d9aa9940a663&amp;v=&amp;b=&amp;from_search=9</a:t>
            </a:r>
            <a:endParaRPr lang="en-US" dirty="0" smtClean="0"/>
          </a:p>
          <a:p>
            <a:endParaRPr lang="en-US" dirty="0"/>
          </a:p>
        </p:txBody>
      </p:sp>
      <p:pic>
        <p:nvPicPr>
          <p:cNvPr id="10242" name="Picture 2"/>
          <p:cNvPicPr>
            <a:picLocks noChangeAspect="1" noChangeArrowheads="1"/>
          </p:cNvPicPr>
          <p:nvPr/>
        </p:nvPicPr>
        <p:blipFill>
          <a:blip r:embed="rId3" cstate="print"/>
          <a:srcRect/>
          <a:stretch>
            <a:fillRect/>
          </a:stretch>
        </p:blipFill>
        <p:spPr bwMode="auto">
          <a:xfrm>
            <a:off x="152400" y="3048000"/>
            <a:ext cx="1711777" cy="1273030"/>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2133600" y="3124200"/>
            <a:ext cx="1824464" cy="1220856"/>
          </a:xfrm>
          <a:prstGeom prst="rect">
            <a:avLst/>
          </a:prstGeom>
          <a:noFill/>
          <a:ln w="9525">
            <a:noFill/>
            <a:miter lim="800000"/>
            <a:headEnd/>
            <a:tailEnd/>
          </a:ln>
        </p:spPr>
      </p:pic>
      <p:pic>
        <p:nvPicPr>
          <p:cNvPr id="10244" name="Picture 4"/>
          <p:cNvPicPr>
            <a:picLocks noChangeAspect="1" noChangeArrowheads="1"/>
          </p:cNvPicPr>
          <p:nvPr/>
        </p:nvPicPr>
        <p:blipFill>
          <a:blip r:embed="rId5" cstate="print"/>
          <a:srcRect/>
          <a:stretch>
            <a:fillRect/>
          </a:stretch>
        </p:blipFill>
        <p:spPr bwMode="auto">
          <a:xfrm>
            <a:off x="4876800" y="990600"/>
            <a:ext cx="2328333" cy="167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动态规划最重要的就是理解最优原理：如果一个决策的前面若干步骤已经确定从而进入某种状态之后，后面的步骤从按照当前状态开始的最优解必然是整体（包括该状态的情况下）的最优解，则该问题满足最优原理。换句话说，在求解（整体问题）的最优解的时候，后面的步骤选择只与当前状态有关，而与如何到达这个状态的步骤无关。</a:t>
            </a:r>
            <a:br>
              <a:rPr lang="zh-CN" altLang="en-US" dirty="0" smtClean="0"/>
            </a:br>
            <a:endParaRPr lang="zh-CN" altLang="en-US" dirty="0" smtClean="0"/>
          </a:p>
          <a:p>
            <a:r>
              <a:rPr lang="zh-CN" altLang="en-US" dirty="0" smtClean="0"/>
              <a:t>问题满足最优原理之后，我们可以把某个状态到目标的最优解记录下来，这样当通过不同的步骤走到相同的状态的时候，就不需要重复搜索了，有一些问题还可以推出递推公式进行求解。当问题具有最优子结构和重叠子问题时，可以考虑用动态规划算法。</a:t>
            </a:r>
            <a:r>
              <a:rPr lang="zh-CN" altLang="en-US" b="1" dirty="0" smtClean="0"/>
              <a:t>动态规划方法安排求解顺序，对每个子问题只求解一次，并将结果保存下来。如果随后再次需要此子问题的解，只需查找保存的结果，而不必重新计算。因此动态规划算法是付出额外的内存空间来节省计算时间，是典型的时空权衡的例子。</a:t>
            </a:r>
            <a:endParaRPr lang="zh-CN" altLang="en-US" dirty="0" smtClean="0"/>
          </a:p>
          <a:p>
            <a:r>
              <a:rPr lang="zh-CN" altLang="en-US" dirty="0" smtClean="0"/>
              <a:t/>
            </a:r>
            <a:br>
              <a:rPr lang="zh-CN" altLang="en-US" dirty="0" smtClean="0"/>
            </a:br>
            <a:r>
              <a:rPr lang="zh-CN" altLang="en-US" dirty="0" smtClean="0"/>
              <a:t/>
            </a:r>
            <a:br>
              <a:rPr lang="zh-CN" altLang="en-US" dirty="0" smtClean="0"/>
            </a:br>
            <a:endParaRPr lang="zh-CN" altLang="en-US" dirty="0" smtClean="0"/>
          </a:p>
          <a:p>
            <a:r>
              <a:rPr lang="zh-CN" altLang="en-US" dirty="0" smtClean="0"/>
              <a:t/>
            </a:r>
            <a:br>
              <a:rPr lang="zh-CN" altLang="en-US" dirty="0" smtClean="0"/>
            </a:br>
            <a:r>
              <a:rPr lang="zh-CN" altLang="en-US" dirty="0" smtClean="0"/>
              <a:t/>
            </a:r>
            <a:br>
              <a:rPr lang="zh-CN" altLang="en-US" dirty="0" smtClean="0"/>
            </a:br>
            <a:endParaRPr lang="zh-CN" altLang="en-US" dirty="0" smtClean="0"/>
          </a:p>
          <a:p>
            <a:endParaRPr lang="en-US" dirty="0"/>
          </a:p>
        </p:txBody>
      </p:sp>
      <p:sp>
        <p:nvSpPr>
          <p:cNvPr id="3" name="Title 2"/>
          <p:cNvSpPr>
            <a:spLocks noGrp="1"/>
          </p:cNvSpPr>
          <p:nvPr>
            <p:ph type="title"/>
          </p:nvPr>
        </p:nvSpPr>
        <p:spPr/>
        <p:txBody>
          <a:bodyPr/>
          <a:lstStyle/>
          <a:p>
            <a:r>
              <a:rPr lang="en-US" dirty="0" smtClean="0"/>
              <a:t>What about DP</a:t>
            </a:r>
            <a:endParaRPr lang="en-US" dirty="0"/>
          </a:p>
        </p:txBody>
      </p:sp>
      <p:sp>
        <p:nvSpPr>
          <p:cNvPr id="4" name="Content Placeholder 3"/>
          <p:cNvSpPr>
            <a:spLocks noGrp="1"/>
          </p:cNvSpPr>
          <p:nvPr>
            <p:ph sz="quarter" idx="10"/>
          </p:nvPr>
        </p:nvSpPr>
        <p:spPr/>
        <p:txBody>
          <a:bodyPr/>
          <a:lstStyle/>
          <a:p>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http://yann.lecun.com/exdb/publis/pdf/lecun-98b.pdf</a:t>
            </a:r>
            <a:endParaRPr lang="en-US" dirty="0" smtClean="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914400" y="1143000"/>
            <a:ext cx="3357563" cy="2722702"/>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smtClean="0"/>
          </a:p>
          <a:p>
            <a:endParaRPr lang="en-US" dirty="0"/>
          </a:p>
        </p:txBody>
      </p:sp>
      <p:sp>
        <p:nvSpPr>
          <p:cNvPr id="3" name="Title 2"/>
          <p:cNvSpPr>
            <a:spLocks noGrp="1"/>
          </p:cNvSpPr>
          <p:nvPr>
            <p:ph type="title"/>
          </p:nvPr>
        </p:nvSpPr>
        <p:spPr/>
        <p:txBody>
          <a:bodyPr/>
          <a:lstStyle/>
          <a:p>
            <a:r>
              <a:rPr lang="en-US" dirty="0" smtClean="0"/>
              <a:t>Back propagation</a:t>
            </a:r>
            <a:endParaRPr lang="en-US" dirty="0"/>
          </a:p>
        </p:txBody>
      </p:sp>
      <p:sp>
        <p:nvSpPr>
          <p:cNvPr id="4" name="Content Placeholder 3"/>
          <p:cNvSpPr>
            <a:spLocks noGrp="1"/>
          </p:cNvSpPr>
          <p:nvPr>
            <p:ph sz="quarter" idx="10"/>
          </p:nvPr>
        </p:nvSpPr>
        <p:spPr/>
        <p:txBody>
          <a:bodyPr/>
          <a:lstStyle/>
          <a:p>
            <a:r>
              <a:rPr lang="en-US" sz="800" dirty="0" smtClean="0">
                <a:hlinkClick r:id="rId2"/>
              </a:rPr>
              <a:t>http://www.slideshare.net/billlangjun/simple-introduction-to-autoencoder</a:t>
            </a:r>
            <a:r>
              <a:rPr lang="en-US" sz="800" dirty="0" smtClean="0"/>
              <a:t>  </a:t>
            </a:r>
            <a:r>
              <a:rPr lang="en-US" altLang="zh-CN" sz="800" dirty="0" smtClean="0"/>
              <a:t>【back propagation flash】</a:t>
            </a:r>
            <a:endParaRPr lang="en-US" dirty="0"/>
          </a:p>
        </p:txBody>
      </p:sp>
      <p:pic>
        <p:nvPicPr>
          <p:cNvPr id="2051" name="Picture 3"/>
          <p:cNvPicPr>
            <a:picLocks noChangeAspect="1" noChangeArrowheads="1"/>
          </p:cNvPicPr>
          <p:nvPr/>
        </p:nvPicPr>
        <p:blipFill>
          <a:blip r:embed="rId3" cstate="print"/>
          <a:srcRect/>
          <a:stretch>
            <a:fillRect/>
          </a:stretch>
        </p:blipFill>
        <p:spPr bwMode="auto">
          <a:xfrm>
            <a:off x="277833" y="949445"/>
            <a:ext cx="4598967" cy="3541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normAutofit fontScale="90000"/>
          </a:bodyPr>
          <a:lstStyle/>
          <a:p>
            <a:r>
              <a:rPr lang="en-US" dirty="0" smtClean="0">
                <a:hlinkClick r:id="rId2"/>
              </a:rPr>
              <a:t>A visual proof that neural nets can compute any function</a:t>
            </a:r>
            <a:endParaRPr lang="en-US" dirty="0"/>
          </a:p>
        </p:txBody>
      </p:sp>
      <p:sp>
        <p:nvSpPr>
          <p:cNvPr id="4" name="Content Placeholder 3"/>
          <p:cNvSpPr>
            <a:spLocks noGrp="1"/>
          </p:cNvSpPr>
          <p:nvPr>
            <p:ph sz="quarter" idx="10"/>
          </p:nvPr>
        </p:nvSpPr>
        <p:spPr/>
        <p:txBody>
          <a:bodyPr/>
          <a:lstStyle/>
          <a:p>
            <a:r>
              <a:rPr lang="en-US" dirty="0" smtClean="0">
                <a:hlinkClick r:id="rId3"/>
              </a:rPr>
              <a:t>http://neuralnetworksanddeeplearning.com/index.html</a:t>
            </a:r>
            <a:endParaRPr lang="en-US" dirty="0" smtClean="0"/>
          </a:p>
          <a:p>
            <a:endParaRPr lang="en-US" dirty="0"/>
          </a:p>
        </p:txBody>
      </p:sp>
      <p:pic>
        <p:nvPicPr>
          <p:cNvPr id="2052" name="Picture 4"/>
          <p:cNvPicPr>
            <a:picLocks noChangeAspect="1" noChangeArrowheads="1"/>
          </p:cNvPicPr>
          <p:nvPr/>
        </p:nvPicPr>
        <p:blipFill>
          <a:blip r:embed="rId4" cstate="print"/>
          <a:srcRect/>
          <a:stretch>
            <a:fillRect/>
          </a:stretch>
        </p:blipFill>
        <p:spPr bwMode="auto">
          <a:xfrm>
            <a:off x="457200" y="990600"/>
            <a:ext cx="2636412" cy="1295400"/>
          </a:xfrm>
          <a:prstGeom prst="rect">
            <a:avLst/>
          </a:prstGeom>
          <a:noFill/>
          <a:ln w="9525">
            <a:noFill/>
            <a:miter lim="800000"/>
            <a:headEnd/>
            <a:tailEnd/>
          </a:ln>
        </p:spPr>
      </p:pic>
      <p:pic>
        <p:nvPicPr>
          <p:cNvPr id="2054" name="Picture 6"/>
          <p:cNvPicPr>
            <a:picLocks noChangeAspect="1" noChangeArrowheads="1"/>
          </p:cNvPicPr>
          <p:nvPr/>
        </p:nvPicPr>
        <p:blipFill>
          <a:blip r:embed="rId5" cstate="print"/>
          <a:srcRect/>
          <a:stretch>
            <a:fillRect/>
          </a:stretch>
        </p:blipFill>
        <p:spPr bwMode="auto">
          <a:xfrm>
            <a:off x="3505200" y="990601"/>
            <a:ext cx="2610663" cy="1371600"/>
          </a:xfrm>
          <a:prstGeom prst="rect">
            <a:avLst/>
          </a:prstGeom>
          <a:noFill/>
          <a:ln w="9525">
            <a:noFill/>
            <a:miter lim="800000"/>
            <a:headEnd/>
            <a:tailEnd/>
          </a:ln>
        </p:spPr>
      </p:pic>
      <p:pic>
        <p:nvPicPr>
          <p:cNvPr id="2055" name="Picture 7"/>
          <p:cNvPicPr>
            <a:picLocks noChangeAspect="1" noChangeArrowheads="1"/>
          </p:cNvPicPr>
          <p:nvPr/>
        </p:nvPicPr>
        <p:blipFill>
          <a:blip r:embed="rId6" cstate="print"/>
          <a:srcRect/>
          <a:stretch>
            <a:fillRect/>
          </a:stretch>
        </p:blipFill>
        <p:spPr bwMode="auto">
          <a:xfrm>
            <a:off x="457200" y="2590800"/>
            <a:ext cx="2581656" cy="1371600"/>
          </a:xfrm>
          <a:prstGeom prst="rect">
            <a:avLst/>
          </a:prstGeom>
          <a:noFill/>
          <a:ln w="9525">
            <a:noFill/>
            <a:miter lim="800000"/>
            <a:headEnd/>
            <a:tailEnd/>
          </a:ln>
        </p:spPr>
      </p:pic>
      <p:pic>
        <p:nvPicPr>
          <p:cNvPr id="2056" name="Picture 8"/>
          <p:cNvPicPr>
            <a:picLocks noChangeAspect="1" noChangeArrowheads="1"/>
          </p:cNvPicPr>
          <p:nvPr/>
        </p:nvPicPr>
        <p:blipFill>
          <a:blip r:embed="rId7" cstate="print"/>
          <a:srcRect/>
          <a:stretch>
            <a:fillRect/>
          </a:stretch>
        </p:blipFill>
        <p:spPr bwMode="auto">
          <a:xfrm>
            <a:off x="4114800" y="2418104"/>
            <a:ext cx="2818091" cy="3068296"/>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normAutofit fontScale="90000"/>
          </a:bodyPr>
          <a:lstStyle/>
          <a:p>
            <a:r>
              <a:rPr lang="en-US" dirty="0" smtClean="0">
                <a:hlinkClick r:id="rId2"/>
              </a:rPr>
              <a:t>A visual proof that neural nets can compute any function</a:t>
            </a:r>
            <a:endParaRPr lang="en-US" dirty="0"/>
          </a:p>
        </p:txBody>
      </p:sp>
      <p:sp>
        <p:nvSpPr>
          <p:cNvPr id="4" name="Content Placeholder 3"/>
          <p:cNvSpPr>
            <a:spLocks noGrp="1"/>
          </p:cNvSpPr>
          <p:nvPr>
            <p:ph sz="quarter" idx="10"/>
          </p:nvPr>
        </p:nvSpPr>
        <p:spPr/>
        <p:txBody>
          <a:bodyPr/>
          <a:lstStyle/>
          <a:p>
            <a:r>
              <a:rPr lang="en-US" dirty="0" smtClean="0">
                <a:hlinkClick r:id="rId3"/>
              </a:rPr>
              <a:t>http://neuralnetworksanddeeplearning.com/index.html</a:t>
            </a:r>
            <a:endParaRPr lang="en-US" dirty="0" smtClean="0"/>
          </a:p>
          <a:p>
            <a:endParaRPr lang="en-US" dirty="0"/>
          </a:p>
        </p:txBody>
      </p:sp>
      <p:pic>
        <p:nvPicPr>
          <p:cNvPr id="3074" name="Picture 2"/>
          <p:cNvPicPr>
            <a:picLocks noChangeAspect="1" noChangeArrowheads="1"/>
          </p:cNvPicPr>
          <p:nvPr/>
        </p:nvPicPr>
        <p:blipFill>
          <a:blip r:embed="rId4" cstate="print"/>
          <a:srcRect/>
          <a:stretch>
            <a:fillRect/>
          </a:stretch>
        </p:blipFill>
        <p:spPr bwMode="auto">
          <a:xfrm>
            <a:off x="457200" y="1066800"/>
            <a:ext cx="1743075" cy="874955"/>
          </a:xfrm>
          <a:prstGeom prst="rect">
            <a:avLst/>
          </a:prstGeom>
          <a:noFill/>
          <a:ln w="9525">
            <a:noFill/>
            <a:miter lim="800000"/>
            <a:headEnd/>
            <a:tailEnd/>
          </a:ln>
        </p:spPr>
      </p:pic>
      <p:pic>
        <p:nvPicPr>
          <p:cNvPr id="3075" name="Picture 3"/>
          <p:cNvPicPr>
            <a:picLocks noChangeAspect="1" noChangeArrowheads="1"/>
          </p:cNvPicPr>
          <p:nvPr/>
        </p:nvPicPr>
        <p:blipFill>
          <a:blip r:embed="rId5" cstate="print"/>
          <a:srcRect/>
          <a:stretch>
            <a:fillRect/>
          </a:stretch>
        </p:blipFill>
        <p:spPr bwMode="auto">
          <a:xfrm>
            <a:off x="2743199" y="1066800"/>
            <a:ext cx="1754945" cy="914400"/>
          </a:xfrm>
          <a:prstGeom prst="rect">
            <a:avLst/>
          </a:prstGeom>
          <a:noFill/>
          <a:ln w="9525">
            <a:noFill/>
            <a:miter lim="800000"/>
            <a:headEnd/>
            <a:tailEnd/>
          </a:ln>
        </p:spPr>
      </p:pic>
      <p:pic>
        <p:nvPicPr>
          <p:cNvPr id="3076" name="Picture 4"/>
          <p:cNvPicPr>
            <a:picLocks noChangeAspect="1" noChangeArrowheads="1"/>
          </p:cNvPicPr>
          <p:nvPr/>
        </p:nvPicPr>
        <p:blipFill>
          <a:blip r:embed="rId6" cstate="print"/>
          <a:srcRect/>
          <a:stretch>
            <a:fillRect/>
          </a:stretch>
        </p:blipFill>
        <p:spPr bwMode="auto">
          <a:xfrm>
            <a:off x="4819650" y="1066800"/>
            <a:ext cx="2495550" cy="1094822"/>
          </a:xfrm>
          <a:prstGeom prst="rect">
            <a:avLst/>
          </a:prstGeom>
          <a:noFill/>
          <a:ln w="9525">
            <a:noFill/>
            <a:miter lim="800000"/>
            <a:headEnd/>
            <a:tailEnd/>
          </a:ln>
        </p:spPr>
      </p:pic>
      <p:pic>
        <p:nvPicPr>
          <p:cNvPr id="3077" name="Picture 5"/>
          <p:cNvPicPr>
            <a:picLocks noChangeAspect="1" noChangeArrowheads="1"/>
          </p:cNvPicPr>
          <p:nvPr/>
        </p:nvPicPr>
        <p:blipFill>
          <a:blip r:embed="rId7" cstate="print"/>
          <a:srcRect/>
          <a:stretch>
            <a:fillRect/>
          </a:stretch>
        </p:blipFill>
        <p:spPr bwMode="auto">
          <a:xfrm>
            <a:off x="457200" y="2209800"/>
            <a:ext cx="2495550" cy="1235380"/>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KL-divergence is a standard function for measuring how different two different distributions are.</a:t>
            </a:r>
          </a:p>
          <a:p>
            <a:r>
              <a:rPr lang="en-US" dirty="0" smtClean="0"/>
              <a:t>KL penalty function has the following property:</a:t>
            </a:r>
          </a:p>
          <a:p>
            <a:endParaRPr lang="en-US" dirty="0"/>
          </a:p>
        </p:txBody>
      </p:sp>
      <p:sp>
        <p:nvSpPr>
          <p:cNvPr id="3" name="Title 2"/>
          <p:cNvSpPr>
            <a:spLocks noGrp="1"/>
          </p:cNvSpPr>
          <p:nvPr>
            <p:ph type="title"/>
          </p:nvPr>
        </p:nvSpPr>
        <p:spPr/>
        <p:txBody>
          <a:bodyPr/>
          <a:lstStyle/>
          <a:p>
            <a:r>
              <a:rPr lang="en-US" dirty="0" smtClean="0"/>
              <a:t>KL-divergence</a:t>
            </a:r>
            <a:endParaRPr lang="en-US" dirty="0"/>
          </a:p>
        </p:txBody>
      </p:sp>
      <p:sp>
        <p:nvSpPr>
          <p:cNvPr id="4" name="Content Placeholder 3"/>
          <p:cNvSpPr>
            <a:spLocks noGrp="1"/>
          </p:cNvSpPr>
          <p:nvPr>
            <p:ph sz="quarter" idx="10"/>
          </p:nvPr>
        </p:nvSpPr>
        <p:spPr/>
        <p:txBody>
          <a:bodyPr/>
          <a:lstStyle/>
          <a:p>
            <a:endParaRPr lang="en-US"/>
          </a:p>
        </p:txBody>
      </p:sp>
      <p:pic>
        <p:nvPicPr>
          <p:cNvPr id="5125" name="Picture 5"/>
          <p:cNvPicPr>
            <a:picLocks noChangeAspect="1" noChangeArrowheads="1"/>
          </p:cNvPicPr>
          <p:nvPr/>
        </p:nvPicPr>
        <p:blipFill>
          <a:blip r:embed="rId2" cstate="print"/>
          <a:srcRect/>
          <a:stretch>
            <a:fillRect/>
          </a:stretch>
        </p:blipFill>
        <p:spPr bwMode="auto">
          <a:xfrm>
            <a:off x="3733800" y="1219200"/>
            <a:ext cx="3448936"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r>
              <a:rPr lang="zh-CN" altLang="en-US" dirty="0" smtClean="0"/>
              <a:t>从头来讲这个问题，可以这样看：</a:t>
            </a:r>
            <a:endParaRPr lang="en-US" altLang="zh-CN" dirty="0" smtClean="0"/>
          </a:p>
          <a:p>
            <a:pPr lvl="1"/>
            <a:r>
              <a:rPr lang="zh-CN" altLang="en-US" dirty="0" smtClean="0"/>
              <a:t>微正则分布面对的是孤立系统（能量固定）。</a:t>
            </a:r>
          </a:p>
          <a:p>
            <a:pPr lvl="1"/>
            <a:r>
              <a:rPr lang="zh-CN" altLang="en-US" dirty="0" smtClean="0"/>
              <a:t>日常我们见到的许多系统不是孤立系统，而是温度固定这样的系统，因此有了正则分布（温度、体积固定、</a:t>
            </a:r>
            <a:r>
              <a:rPr lang="zh-CN" altLang="en-US" b="1" u="sng" dirty="0" smtClean="0"/>
              <a:t>粒子数固定</a:t>
            </a:r>
            <a:r>
              <a:rPr lang="zh-CN" altLang="en-US" dirty="0" smtClean="0"/>
              <a:t>）。固定一个体系的温度，这个体系的能量就已经可能发生改变，这时候就已经会需要引入热浴了。</a:t>
            </a:r>
          </a:p>
          <a:p>
            <a:pPr lvl="1"/>
            <a:r>
              <a:rPr lang="zh-CN" altLang="en-US" dirty="0" smtClean="0"/>
              <a:t>有的物理问题就是需要讨论粒子数的涨落，此时我们并不希望有固定的粒子数，而是把体系的化学势看成是固定的，这时候就是巨正则系综。</a:t>
            </a:r>
          </a:p>
          <a:p>
            <a:r>
              <a:rPr lang="zh-CN" altLang="en-US" sz="800" dirty="0" smtClean="0"/>
              <a:t>正则系综（</a:t>
            </a:r>
            <a:r>
              <a:rPr lang="en-US" altLang="zh-CN" sz="800" dirty="0" smtClean="0"/>
              <a:t>canonical ensemble</a:t>
            </a:r>
            <a:r>
              <a:rPr lang="zh-CN" altLang="en-US" sz="800" dirty="0" smtClean="0"/>
              <a:t>）出现在粒子数恒定及可与外界交换能量的系统，而外界与系综已形成热平衡（</a:t>
            </a:r>
            <a:r>
              <a:rPr lang="en-US" altLang="zh-CN" sz="800" dirty="0" smtClean="0"/>
              <a:t>thermal equilibrium</a:t>
            </a:r>
            <a:r>
              <a:rPr lang="zh-CN" altLang="en-US" sz="800" dirty="0" smtClean="0"/>
              <a:t>）状态。第一，由于已达至热平衡，外界和系统的能量／粒子数是相同的，所以系统的总能量可说已定；第二，统计力学中，所有微态（</a:t>
            </a:r>
            <a:r>
              <a:rPr lang="en-US" altLang="zh-CN" sz="800" dirty="0" smtClean="0"/>
              <a:t>microstate</a:t>
            </a:r>
            <a:r>
              <a:rPr lang="zh-CN" altLang="en-US" sz="800" dirty="0" smtClean="0"/>
              <a:t>）的机率都是相同的。基于这两点，可证明是此系综的分佈，具体证明已由 </a:t>
            </a:r>
            <a:r>
              <a:rPr lang="en-US" altLang="zh-CN" sz="800" dirty="0" smtClean="0">
                <a:hlinkClick r:id="rId2" action="ppaction://hlinkfile"/>
              </a:rPr>
              <a:t>@lee </a:t>
            </a:r>
            <a:r>
              <a:rPr lang="en-US" altLang="zh-CN" sz="800" dirty="0" err="1" smtClean="0">
                <a:hlinkClick r:id="rId2" action="ppaction://hlinkfile"/>
              </a:rPr>
              <a:t>aichi</a:t>
            </a:r>
            <a:r>
              <a:rPr lang="zh-CN" altLang="en-US" sz="800" dirty="0" smtClean="0"/>
              <a:t>给出。</a:t>
            </a:r>
            <a:endParaRPr lang="zh-CN" altLang="en-US" dirty="0" smtClean="0"/>
          </a:p>
          <a:p>
            <a:pPr lvl="1"/>
            <a:r>
              <a:rPr lang="zh-CN" altLang="en-US" dirty="0" smtClean="0"/>
              <a:t>克劳修斯熵是一种宏观态，表达的能量可以做功的潜力，与热效率有关。</a:t>
            </a:r>
            <a:endParaRPr lang="en-US" altLang="zh-CN" dirty="0" smtClean="0"/>
          </a:p>
          <a:p>
            <a:pPr lvl="1"/>
            <a:r>
              <a:rPr lang="zh-CN" altLang="en-US" dirty="0" smtClean="0"/>
              <a:t>玻尔兹曼熵是一种微观态，表达的是能量分布是否有序，有序就代表做功潜力大。有序和无序是一个事物的两个方面。</a:t>
            </a:r>
            <a:endParaRPr lang="en-US" altLang="zh-CN" dirty="0" smtClean="0"/>
          </a:p>
          <a:p>
            <a:pPr lvl="1"/>
            <a:r>
              <a:rPr lang="zh-CN" altLang="en-US" dirty="0" smtClean="0"/>
              <a:t>香农熵也是一种微观态，表达的是编码的有序程度。有序程度高，熵值小。有序和无序同样是一个事物的两个方面。</a:t>
            </a:r>
          </a:p>
          <a:p>
            <a:pPr>
              <a:buNone/>
            </a:pPr>
            <a:endParaRPr lang="zh-CN" altLang="en-US" dirty="0" smtClean="0"/>
          </a:p>
          <a:p>
            <a:endParaRPr lang="en-US" dirty="0"/>
          </a:p>
        </p:txBody>
      </p:sp>
      <p:sp>
        <p:nvSpPr>
          <p:cNvPr id="3" name="Title 2"/>
          <p:cNvSpPr>
            <a:spLocks noGrp="1"/>
          </p:cNvSpPr>
          <p:nvPr>
            <p:ph type="title"/>
          </p:nvPr>
        </p:nvSpPr>
        <p:spPr/>
        <p:txBody>
          <a:bodyPr/>
          <a:lstStyle/>
          <a:p>
            <a:r>
              <a:rPr lang="en-US" dirty="0" smtClean="0"/>
              <a:t>Canonical Distribution</a:t>
            </a:r>
            <a:endParaRPr lang="en-US" dirty="0"/>
          </a:p>
        </p:txBody>
      </p:sp>
      <p:sp>
        <p:nvSpPr>
          <p:cNvPr id="4" name="Content Placeholder 3"/>
          <p:cNvSpPr>
            <a:spLocks noGrp="1"/>
          </p:cNvSpPr>
          <p:nvPr>
            <p:ph sz="quarter" idx="10"/>
          </p:nvPr>
        </p:nvSpPr>
        <p:spPr/>
        <p:txBody>
          <a:bodyPr>
            <a:normAutofit fontScale="85000" lnSpcReduction="10000"/>
          </a:bodyPr>
          <a:lstStyle/>
          <a:p>
            <a:r>
              <a:rPr lang="en-US" dirty="0" smtClean="0">
                <a:hlinkClick r:id="rId3"/>
              </a:rPr>
              <a:t>http://philsci-archive.pitt.edu/4282/1/Gibbs.pdf</a:t>
            </a:r>
          </a:p>
          <a:p>
            <a:r>
              <a:rPr lang="en-US" dirty="0" smtClean="0">
                <a:hlinkClick r:id="rId3"/>
              </a:rPr>
              <a:t>http://www.slideshare.net/philwilkins56/canonical-data-model-how-to-apply-to-an-existing-environment-with-web-services-doa-and-rest?qid=308deccb-b3f3-4a99-8849-5b1c5b9fac27&amp;v=&amp;b=&amp;from_search=13</a:t>
            </a:r>
          </a:p>
          <a:p>
            <a:r>
              <a:rPr lang="en-US" dirty="0" smtClean="0">
                <a:hlinkClick r:id="rId3"/>
              </a:rPr>
              <a:t>http://www.slideshare.net/mizoka/lecture-2-soc-brain-as-something?qid=308deccb-b3f3-4a99-8849-5b1c5b9fac27&amp;v=&amp;b=&amp;from_search=1</a:t>
            </a:r>
            <a:endParaRPr lang="en-US" dirty="0" smtClean="0"/>
          </a:p>
          <a:p>
            <a:r>
              <a:rPr lang="en-US" dirty="0" smtClean="0">
                <a:hlinkClick r:id="rId4"/>
              </a:rPr>
              <a:t>http://www.slideshare.net/PantelisSopasakis/nonlinear-observer-design?qid=308deccb-b3f3-4a99-8849-5b1c5b9fac27&amp;v=&amp;b=&amp;from_search=14</a:t>
            </a:r>
            <a:endParaRPr lang="en-US" dirty="0" smtClean="0"/>
          </a:p>
          <a:p>
            <a:r>
              <a:rPr lang="en-US" dirty="0" smtClean="0">
                <a:hlinkClick r:id="rId5"/>
              </a:rPr>
              <a:t>https://www.zhihu.com/question/20992022</a:t>
            </a:r>
            <a:r>
              <a:rPr lang="en-US" dirty="0" smtClean="0"/>
              <a:t>  </a:t>
            </a:r>
            <a:r>
              <a:rPr lang="en-US" dirty="0" smtClean="0">
                <a:hlinkClick r:id="rId6"/>
              </a:rPr>
              <a:t>https://www.zhihu.com/question/20319225/answer/24502544</a:t>
            </a:r>
            <a:r>
              <a:rPr lang="en-US" dirty="0" smtClean="0"/>
              <a:t> </a:t>
            </a:r>
            <a:r>
              <a:rPr lang="en-US" dirty="0" smtClean="0">
                <a:hlinkClick r:id="rId7"/>
              </a:rPr>
              <a:t>https://www.zhihu.com/question/23226531</a:t>
            </a:r>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12290" name="Picture 2"/>
          <p:cNvPicPr>
            <a:picLocks noChangeAspect="1" noChangeArrowheads="1"/>
          </p:cNvPicPr>
          <p:nvPr/>
        </p:nvPicPr>
        <p:blipFill>
          <a:blip r:embed="rId8" cstate="print"/>
          <a:srcRect/>
          <a:stretch>
            <a:fillRect/>
          </a:stretch>
        </p:blipFill>
        <p:spPr bwMode="auto">
          <a:xfrm>
            <a:off x="4800600" y="228600"/>
            <a:ext cx="862394" cy="600075"/>
          </a:xfrm>
          <a:prstGeom prst="rect">
            <a:avLst/>
          </a:prstGeom>
          <a:noFill/>
          <a:ln w="9525">
            <a:noFill/>
            <a:miter lim="800000"/>
            <a:headEnd/>
            <a:tailEnd/>
          </a:ln>
        </p:spPr>
      </p:pic>
      <p:pic>
        <p:nvPicPr>
          <p:cNvPr id="12293" name="Picture 5"/>
          <p:cNvPicPr>
            <a:picLocks noChangeAspect="1" noChangeArrowheads="1"/>
          </p:cNvPicPr>
          <p:nvPr/>
        </p:nvPicPr>
        <p:blipFill>
          <a:blip r:embed="rId9" cstate="print"/>
          <a:srcRect/>
          <a:stretch>
            <a:fillRect/>
          </a:stretch>
        </p:blipFill>
        <p:spPr bwMode="auto">
          <a:xfrm>
            <a:off x="533400" y="3048000"/>
            <a:ext cx="4724399" cy="575561"/>
          </a:xfrm>
          <a:prstGeom prst="rect">
            <a:avLst/>
          </a:prstGeom>
          <a:noFill/>
          <a:ln w="9525">
            <a:noFill/>
            <a:miter lim="800000"/>
            <a:headEnd/>
            <a:tailEnd/>
          </a:ln>
        </p:spPr>
      </p:pic>
      <p:pic>
        <p:nvPicPr>
          <p:cNvPr id="12294" name="Picture 6"/>
          <p:cNvPicPr>
            <a:picLocks noChangeAspect="1" noChangeArrowheads="1"/>
          </p:cNvPicPr>
          <p:nvPr/>
        </p:nvPicPr>
        <p:blipFill>
          <a:blip r:embed="rId10" cstate="print"/>
          <a:srcRect/>
          <a:stretch>
            <a:fillRect/>
          </a:stretch>
        </p:blipFill>
        <p:spPr bwMode="auto">
          <a:xfrm>
            <a:off x="5791200" y="2971800"/>
            <a:ext cx="1369703" cy="1628775"/>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sz="800" b="1" dirty="0" smtClean="0"/>
              <a:t>热力学熵的玻尔兹曼形式和信息熵的基本意义完全一样，都是</a:t>
            </a:r>
            <a:r>
              <a:rPr lang="en-US" altLang="zh-CN" sz="800" b="1" dirty="0" smtClean="0"/>
              <a:t>『</a:t>
            </a:r>
            <a:r>
              <a:rPr lang="zh-CN" altLang="en-US" sz="800" b="1" dirty="0" smtClean="0"/>
              <a:t>（拥有某种观测能力的观测者）描述一个系统所需的信息量</a:t>
            </a:r>
            <a:r>
              <a:rPr lang="en-US" altLang="zh-CN" sz="800" b="1" dirty="0" smtClean="0"/>
              <a:t>』</a:t>
            </a:r>
            <a:r>
              <a:rPr lang="zh-CN" altLang="en-US" sz="800" dirty="0" smtClean="0"/>
              <a:t>。</a:t>
            </a:r>
            <a:endParaRPr lang="en-US" altLang="zh-CN" sz="800" dirty="0" smtClean="0"/>
          </a:p>
          <a:p>
            <a:endParaRPr lang="en-US" dirty="0" smtClean="0"/>
          </a:p>
          <a:p>
            <a:endParaRPr lang="en-US" dirty="0" smtClean="0"/>
          </a:p>
          <a:p>
            <a:endParaRPr lang="en-US" dirty="0" smtClean="0"/>
          </a:p>
          <a:p>
            <a:r>
              <a:rPr lang="zh-CN" altLang="en-US" sz="800" b="1" dirty="0" smtClean="0"/>
              <a:t>具体演示一下：对一个有三个硬币的系统：</a:t>
            </a:r>
            <a:endParaRPr lang="en-US" altLang="en-US" sz="800" b="1" dirty="0" smtClean="0"/>
          </a:p>
        </p:txBody>
      </p:sp>
      <p:sp>
        <p:nvSpPr>
          <p:cNvPr id="3" name="Title 2"/>
          <p:cNvSpPr>
            <a:spLocks noGrp="1"/>
          </p:cNvSpPr>
          <p:nvPr>
            <p:ph type="title"/>
          </p:nvPr>
        </p:nvSpPr>
        <p:spPr/>
        <p:txBody>
          <a:bodyPr>
            <a:normAutofit fontScale="90000"/>
          </a:bodyPr>
          <a:lstStyle/>
          <a:p>
            <a:r>
              <a:rPr lang="en-US" dirty="0" smtClean="0"/>
              <a:t>Entropy in thermodynamics and information theory</a:t>
            </a:r>
            <a:endParaRPr lang="en-US" dirty="0"/>
          </a:p>
        </p:txBody>
      </p:sp>
      <p:sp>
        <p:nvSpPr>
          <p:cNvPr id="4" name="Content Placeholder 3"/>
          <p:cNvSpPr>
            <a:spLocks noGrp="1"/>
          </p:cNvSpPr>
          <p:nvPr>
            <p:ph sz="quarter" idx="10"/>
          </p:nvPr>
        </p:nvSpPr>
        <p:spPr/>
        <p:txBody>
          <a:bodyPr/>
          <a:lstStyle/>
          <a:p>
            <a:r>
              <a:rPr lang="en-US" dirty="0" smtClean="0">
                <a:hlinkClick r:id="rId3"/>
              </a:rPr>
              <a:t>https://www.zhihu.com/question/20992022</a:t>
            </a:r>
            <a:endParaRPr lang="en-US" dirty="0" smtClean="0"/>
          </a:p>
          <a:p>
            <a:endParaRPr lang="en-US" dirty="0"/>
          </a:p>
        </p:txBody>
      </p:sp>
      <p:pic>
        <p:nvPicPr>
          <p:cNvPr id="13314" name="Picture 2"/>
          <p:cNvPicPr>
            <a:picLocks noChangeAspect="1" noChangeArrowheads="1"/>
          </p:cNvPicPr>
          <p:nvPr/>
        </p:nvPicPr>
        <p:blipFill>
          <a:blip r:embed="rId4" cstate="print"/>
          <a:srcRect/>
          <a:stretch>
            <a:fillRect/>
          </a:stretch>
        </p:blipFill>
        <p:spPr bwMode="auto">
          <a:xfrm>
            <a:off x="304800" y="2057400"/>
            <a:ext cx="3200400" cy="2474760"/>
          </a:xfrm>
          <a:prstGeom prst="rect">
            <a:avLst/>
          </a:prstGeom>
          <a:noFill/>
          <a:ln w="9525">
            <a:noFill/>
            <a:miter lim="800000"/>
            <a:headEnd/>
            <a:tailEnd/>
          </a:ln>
        </p:spPr>
      </p:pic>
      <p:pic>
        <p:nvPicPr>
          <p:cNvPr id="13315" name="Picture 3"/>
          <p:cNvPicPr>
            <a:picLocks noChangeAspect="1" noChangeArrowheads="1"/>
          </p:cNvPicPr>
          <p:nvPr/>
        </p:nvPicPr>
        <p:blipFill>
          <a:blip r:embed="rId5" cstate="print"/>
          <a:srcRect/>
          <a:stretch>
            <a:fillRect/>
          </a:stretch>
        </p:blipFill>
        <p:spPr bwMode="auto">
          <a:xfrm>
            <a:off x="3505200" y="2286000"/>
            <a:ext cx="3352800" cy="1598944"/>
          </a:xfrm>
          <a:prstGeom prst="rect">
            <a:avLst/>
          </a:prstGeom>
          <a:noFill/>
          <a:ln w="9525">
            <a:noFill/>
            <a:miter lim="800000"/>
            <a:headEnd/>
            <a:tailEnd/>
          </a:ln>
        </p:spPr>
      </p:pic>
      <p:pic>
        <p:nvPicPr>
          <p:cNvPr id="13316" name="Picture 4"/>
          <p:cNvPicPr>
            <a:picLocks noChangeAspect="1" noChangeArrowheads="1"/>
          </p:cNvPicPr>
          <p:nvPr/>
        </p:nvPicPr>
        <p:blipFill>
          <a:blip r:embed="rId6" cstate="print"/>
          <a:srcRect/>
          <a:stretch>
            <a:fillRect/>
          </a:stretch>
        </p:blipFill>
        <p:spPr bwMode="auto">
          <a:xfrm>
            <a:off x="3733800" y="3962400"/>
            <a:ext cx="3429000" cy="999179"/>
          </a:xfrm>
          <a:prstGeom prst="rect">
            <a:avLst/>
          </a:prstGeom>
          <a:noFill/>
          <a:ln w="9525">
            <a:noFill/>
            <a:miter lim="800000"/>
            <a:headEnd/>
            <a:tailEnd/>
          </a:ln>
        </p:spPr>
      </p:pic>
      <p:grpSp>
        <p:nvGrpSpPr>
          <p:cNvPr id="11" name="Group 10"/>
          <p:cNvGrpSpPr/>
          <p:nvPr/>
        </p:nvGrpSpPr>
        <p:grpSpPr>
          <a:xfrm>
            <a:off x="3505200" y="1143000"/>
            <a:ext cx="3486150" cy="950473"/>
            <a:chOff x="3505200" y="1143000"/>
            <a:chExt cx="3486150" cy="950473"/>
          </a:xfrm>
        </p:grpSpPr>
        <p:pic>
          <p:nvPicPr>
            <p:cNvPr id="5" name="Picture 3"/>
            <p:cNvPicPr>
              <a:picLocks noChangeAspect="1" noChangeArrowheads="1"/>
            </p:cNvPicPr>
            <p:nvPr/>
          </p:nvPicPr>
          <p:blipFill>
            <a:blip r:embed="rId7" cstate="print"/>
            <a:srcRect/>
            <a:stretch>
              <a:fillRect/>
            </a:stretch>
          </p:blipFill>
          <p:spPr bwMode="auto">
            <a:xfrm>
              <a:off x="3505200" y="1143000"/>
              <a:ext cx="2128838" cy="950473"/>
            </a:xfrm>
            <a:prstGeom prst="rect">
              <a:avLst/>
            </a:prstGeom>
            <a:noFill/>
            <a:ln w="9525">
              <a:noFill/>
              <a:miter lim="800000"/>
              <a:headEnd/>
              <a:tailEnd/>
            </a:ln>
          </p:spPr>
        </p:pic>
        <p:pic>
          <p:nvPicPr>
            <p:cNvPr id="13317" name="Picture 5"/>
            <p:cNvPicPr>
              <a:picLocks noChangeAspect="1" noChangeArrowheads="1"/>
            </p:cNvPicPr>
            <p:nvPr/>
          </p:nvPicPr>
          <p:blipFill>
            <a:blip r:embed="rId8" cstate="print"/>
            <a:srcRect/>
            <a:stretch>
              <a:fillRect/>
            </a:stretch>
          </p:blipFill>
          <p:spPr bwMode="auto">
            <a:xfrm>
              <a:off x="4800600" y="1524000"/>
              <a:ext cx="2190750" cy="209550"/>
            </a:xfrm>
            <a:prstGeom prst="rect">
              <a:avLst/>
            </a:prstGeom>
            <a:noFill/>
            <a:ln w="9525">
              <a:noFill/>
              <a:miter lim="800000"/>
              <a:headEnd/>
              <a:tailEnd/>
            </a:ln>
          </p:spPr>
        </p:pic>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b="1" dirty="0" smtClean="0"/>
              <a:t>2. </a:t>
            </a:r>
            <a:r>
              <a:rPr lang="zh-CN" altLang="en-US" b="1" dirty="0" smtClean="0"/>
              <a:t>描述一个系统所需的信息量（信息熵）与观测的精细程度相关，这个精细度存在物理极限，达到物理极限时，玻尔兹曼熵就是信息熵，系统的物理状态数就是这个系统包含的</a:t>
            </a:r>
            <a:r>
              <a:rPr lang="en-US" altLang="zh-CN" b="1" dirty="0" smtClean="0"/>
              <a:t>/</a:t>
            </a:r>
            <a:r>
              <a:rPr lang="zh-CN" altLang="en-US" b="1" dirty="0" smtClean="0"/>
              <a:t>携带的信息量的上限。</a:t>
            </a:r>
            <a:r>
              <a:rPr lang="zh-CN" altLang="en-US" dirty="0" smtClean="0"/>
              <a:t/>
            </a:r>
            <a:br>
              <a:rPr lang="zh-CN" altLang="en-US" dirty="0" smtClean="0"/>
            </a:br>
            <a:r>
              <a:rPr lang="zh-CN" altLang="en-US" dirty="0" smtClean="0"/>
              <a:t/>
            </a:r>
            <a:br>
              <a:rPr lang="zh-CN" altLang="en-US" dirty="0" smtClean="0"/>
            </a:br>
            <a:r>
              <a:rPr lang="zh-CN" altLang="en-US" dirty="0" smtClean="0"/>
              <a:t>我的三硬币系统可能有</a:t>
            </a:r>
            <a:r>
              <a:rPr lang="en-US" altLang="zh-CN" dirty="0" smtClean="0"/>
              <a:t>3</a:t>
            </a:r>
            <a:r>
              <a:rPr lang="en-US" dirty="0" smtClean="0"/>
              <a:t>bits</a:t>
            </a:r>
            <a:r>
              <a:rPr lang="zh-CN" altLang="en-US" dirty="0" smtClean="0"/>
              <a:t>信息（情况</a:t>
            </a:r>
            <a:r>
              <a:rPr lang="en-US" dirty="0" smtClean="0"/>
              <a:t>a），</a:t>
            </a:r>
            <a:r>
              <a:rPr lang="zh-CN" altLang="en-US" dirty="0" smtClean="0"/>
              <a:t>也可能有</a:t>
            </a:r>
            <a:r>
              <a:rPr lang="en-US" altLang="zh-CN" dirty="0" smtClean="0"/>
              <a:t>1.81</a:t>
            </a:r>
            <a:r>
              <a:rPr lang="en-US" dirty="0" smtClean="0"/>
              <a:t>bits</a:t>
            </a:r>
            <a:r>
              <a:rPr lang="zh-CN" altLang="en-US" dirty="0" smtClean="0"/>
              <a:t>信息（情况</a:t>
            </a:r>
            <a:r>
              <a:rPr lang="en-US" dirty="0" smtClean="0"/>
              <a:t>b），</a:t>
            </a:r>
            <a:r>
              <a:rPr lang="zh-CN" altLang="en-US" dirty="0" smtClean="0"/>
              <a:t>也可能只有</a:t>
            </a:r>
            <a:r>
              <a:rPr lang="en-US" altLang="zh-CN" dirty="0" smtClean="0"/>
              <a:t>1</a:t>
            </a:r>
            <a:r>
              <a:rPr lang="en-US" dirty="0" smtClean="0"/>
              <a:t>bits</a:t>
            </a:r>
            <a:r>
              <a:rPr lang="zh-CN" altLang="en-US" dirty="0" smtClean="0"/>
              <a:t>信息（情况</a:t>
            </a:r>
            <a:r>
              <a:rPr lang="en-US" dirty="0" smtClean="0"/>
              <a:t>c），</a:t>
            </a:r>
            <a:r>
              <a:rPr lang="zh-CN" altLang="en-US" dirty="0" smtClean="0"/>
              <a:t>也可能完全不包含信息（如果我甚至不能识别硬币正反面）。对于观测能力不同的人来说，信息量是不同的。观测粒度细则信息量大，观测粒度粗则信息量小。</a:t>
            </a:r>
            <a:br>
              <a:rPr lang="zh-CN" altLang="en-US" dirty="0" smtClean="0"/>
            </a:br>
            <a:r>
              <a:rPr lang="zh-CN" altLang="en-US" dirty="0" smtClean="0"/>
              <a:t/>
            </a:r>
            <a:br>
              <a:rPr lang="zh-CN" altLang="en-US" dirty="0" smtClean="0"/>
            </a:br>
            <a:r>
              <a:rPr lang="zh-CN" altLang="en-US" dirty="0" smtClean="0"/>
              <a:t>之所以现在人们往往不觉得信息熵和热力学熵有什么关系，是因为对物理系统的微观观测和描述早已到达了亚原子水平，而目前的信息技术对物理系统进行编码的精细程度还停留在相对粗粒度的分子</a:t>
            </a:r>
            <a:r>
              <a:rPr lang="en-US" altLang="zh-CN" dirty="0" smtClean="0"/>
              <a:t>/</a:t>
            </a:r>
            <a:r>
              <a:rPr lang="zh-CN" altLang="en-US" dirty="0" smtClean="0"/>
              <a:t>原子团水平（如微波通信、闪存芯片）。但是，如果我们生活在一个信息技术高度发达的未来世界里，所有的基本粒子都能被我们用于编码，那么很明显的，这个世界里的人迟早要面对一个可怕的</a:t>
            </a:r>
            <a:r>
              <a:rPr lang="en-US" altLang="zh-CN" dirty="0" smtClean="0"/>
              <a:t>『</a:t>
            </a:r>
            <a:r>
              <a:rPr lang="zh-CN" altLang="en-US" dirty="0" smtClean="0"/>
              <a:t>编码极限</a:t>
            </a:r>
            <a:r>
              <a:rPr lang="en-US" altLang="zh-CN" dirty="0" smtClean="0"/>
              <a:t>』</a:t>
            </a:r>
            <a:r>
              <a:rPr lang="zh-CN" altLang="en-US" dirty="0" smtClean="0"/>
              <a:t>，也就是说，当这个世界的信息量达到（或接近）这个世界本身的玻尔兹曼熵之后，就无法增长了。理论上这是真的，‘未知的世界’的‘未知程度’存在一个极限，宇宙携带的信息量也有一个极限</a:t>
            </a:r>
            <a:r>
              <a:rPr lang="en-US" altLang="zh-CN" dirty="0" smtClean="0"/>
              <a:t>——</a:t>
            </a:r>
            <a:r>
              <a:rPr lang="zh-CN" altLang="en-US" dirty="0" smtClean="0"/>
              <a:t>只不过现在人类的编码水平离这个未来世界还很远，所以现在我们编码考虑效率和容错时，编码介质的玻尔兹曼熵基本上是完全无关的一个东西。</a:t>
            </a:r>
            <a:br>
              <a:rPr lang="zh-CN" altLang="en-US" dirty="0" smtClean="0"/>
            </a:br>
            <a:r>
              <a:rPr lang="zh-CN" altLang="en-US" dirty="0" smtClean="0"/>
              <a:t/>
            </a:r>
            <a:br>
              <a:rPr lang="zh-CN" altLang="en-US" dirty="0" smtClean="0"/>
            </a:br>
            <a:r>
              <a:rPr lang="zh-CN" altLang="en-US" dirty="0" smtClean="0"/>
              <a:t>信息技术的发展（从微观上量子计算、量子通信，到宏观上大数据对社会的细粒度干预），会使信息熵的用途越来越和统计物理趋同，所以区分这两者的差异会显得越来越没有必要。</a:t>
            </a:r>
            <a:br>
              <a:rPr lang="zh-CN" altLang="en-US" dirty="0" smtClean="0"/>
            </a:br>
            <a:r>
              <a:rPr lang="zh-CN" altLang="en-US" dirty="0" smtClean="0"/>
              <a:t/>
            </a:r>
            <a:br>
              <a:rPr lang="zh-CN" altLang="en-US" dirty="0" smtClean="0"/>
            </a:br>
            <a:endParaRPr lang="zh-CN" altLang="en-US" dirty="0" smtClean="0"/>
          </a:p>
          <a:p>
            <a:endParaRPr lang="en-US" dirty="0"/>
          </a:p>
        </p:txBody>
      </p:sp>
      <p:sp>
        <p:nvSpPr>
          <p:cNvPr id="3" name="Title 2"/>
          <p:cNvSpPr>
            <a:spLocks noGrp="1"/>
          </p:cNvSpPr>
          <p:nvPr>
            <p:ph type="title"/>
          </p:nvPr>
        </p:nvSpPr>
        <p:spPr/>
        <p:txBody>
          <a:bodyPr>
            <a:normAutofit fontScale="90000"/>
          </a:bodyPr>
          <a:lstStyle/>
          <a:p>
            <a:r>
              <a:rPr lang="en-US" dirty="0" smtClean="0"/>
              <a:t>Entropy in thermodynamics and information theory</a:t>
            </a:r>
            <a:endParaRPr lang="en-US" dirty="0"/>
          </a:p>
        </p:txBody>
      </p:sp>
      <p:sp>
        <p:nvSpPr>
          <p:cNvPr id="4" name="Content Placeholder 3"/>
          <p:cNvSpPr>
            <a:spLocks noGrp="1"/>
          </p:cNvSpPr>
          <p:nvPr>
            <p:ph sz="quarter" idx="10"/>
          </p:nvPr>
        </p:nvSpPr>
        <p:spPr/>
        <p:txBody>
          <a:bodyPr/>
          <a:lstStyle/>
          <a:p>
            <a:r>
              <a:rPr lang="en-US" dirty="0" smtClean="0"/>
              <a:t>https://www.zhihu.com/question/20992022</a:t>
            </a: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fontScale="77500" lnSpcReduction="20000"/>
          </a:bodyPr>
          <a:lstStyle/>
          <a:p>
            <a:r>
              <a:rPr lang="en-US" altLang="zh-CN" b="1" dirty="0" smtClean="0"/>
              <a:t>2. </a:t>
            </a:r>
            <a:r>
              <a:rPr lang="zh-CN" altLang="en-US" b="1" dirty="0" smtClean="0"/>
              <a:t>描述一个系统所需的信息量（信息熵）与观测的精细程度相关，这个精细度存在物理极限，达到物理极限时，玻尔兹曼熵就是信息熵，系统的物理状态数就是这个系统包含的</a:t>
            </a:r>
            <a:r>
              <a:rPr lang="en-US" altLang="zh-CN" b="1" dirty="0" smtClean="0"/>
              <a:t>/</a:t>
            </a:r>
            <a:r>
              <a:rPr lang="zh-CN" altLang="en-US" b="1" dirty="0" smtClean="0"/>
              <a:t>携带的信息量的上限。</a:t>
            </a:r>
            <a:r>
              <a:rPr lang="zh-CN" altLang="en-US" dirty="0" smtClean="0"/>
              <a:t/>
            </a:r>
            <a:br>
              <a:rPr lang="zh-CN" altLang="en-US" dirty="0" smtClean="0"/>
            </a:br>
            <a:r>
              <a:rPr lang="zh-CN" altLang="en-US" dirty="0" smtClean="0"/>
              <a:t/>
            </a:r>
            <a:br>
              <a:rPr lang="zh-CN" altLang="en-US" dirty="0" smtClean="0"/>
            </a:br>
            <a:r>
              <a:rPr lang="zh-CN" altLang="en-US" dirty="0" smtClean="0"/>
              <a:t>我的三硬币系统可能有</a:t>
            </a:r>
            <a:r>
              <a:rPr lang="en-US" altLang="zh-CN" dirty="0" smtClean="0"/>
              <a:t>3</a:t>
            </a:r>
            <a:r>
              <a:rPr lang="en-US" dirty="0" smtClean="0"/>
              <a:t>bits</a:t>
            </a:r>
            <a:r>
              <a:rPr lang="zh-CN" altLang="en-US" dirty="0" smtClean="0"/>
              <a:t>信息（情况</a:t>
            </a:r>
            <a:r>
              <a:rPr lang="en-US" dirty="0" smtClean="0"/>
              <a:t>a），</a:t>
            </a:r>
            <a:r>
              <a:rPr lang="zh-CN" altLang="en-US" dirty="0" smtClean="0"/>
              <a:t>也可能有</a:t>
            </a:r>
            <a:r>
              <a:rPr lang="en-US" altLang="zh-CN" dirty="0" smtClean="0"/>
              <a:t>1.81</a:t>
            </a:r>
            <a:r>
              <a:rPr lang="en-US" dirty="0" smtClean="0"/>
              <a:t>bits</a:t>
            </a:r>
            <a:r>
              <a:rPr lang="zh-CN" altLang="en-US" dirty="0" smtClean="0"/>
              <a:t>信息（情况</a:t>
            </a:r>
            <a:r>
              <a:rPr lang="en-US" dirty="0" smtClean="0"/>
              <a:t>b），</a:t>
            </a:r>
            <a:r>
              <a:rPr lang="zh-CN" altLang="en-US" dirty="0" smtClean="0"/>
              <a:t>也可能只有</a:t>
            </a:r>
            <a:r>
              <a:rPr lang="en-US" altLang="zh-CN" dirty="0" smtClean="0"/>
              <a:t>1</a:t>
            </a:r>
            <a:r>
              <a:rPr lang="en-US" dirty="0" smtClean="0"/>
              <a:t>bits</a:t>
            </a:r>
            <a:r>
              <a:rPr lang="zh-CN" altLang="en-US" dirty="0" smtClean="0"/>
              <a:t>信息（情况</a:t>
            </a:r>
            <a:r>
              <a:rPr lang="en-US" dirty="0" smtClean="0"/>
              <a:t>c），</a:t>
            </a:r>
            <a:r>
              <a:rPr lang="zh-CN" altLang="en-US" dirty="0" smtClean="0"/>
              <a:t>也可能完全不包含信息（如果我甚至不能识别硬币正反面）。对于观测能力不同的人来说，信息量是不同的。观测粒度细则信息量大，观测粒度粗则信息量小。</a:t>
            </a:r>
            <a:br>
              <a:rPr lang="zh-CN" altLang="en-US" dirty="0" smtClean="0"/>
            </a:br>
            <a:r>
              <a:rPr lang="zh-CN" altLang="en-US" dirty="0" smtClean="0"/>
              <a:t/>
            </a:r>
            <a:br>
              <a:rPr lang="zh-CN" altLang="en-US" dirty="0" smtClean="0"/>
            </a:br>
            <a:r>
              <a:rPr lang="zh-CN" altLang="en-US" dirty="0" smtClean="0"/>
              <a:t>之所以现在人们往往不觉得信息熵和热力学熵有什么关系，是因为对物理系统的微观观测和描述早已到达了亚原子水平，而目前的信息技术对物理系统进行编码的精细程度还停留在相对粗粒度的分子</a:t>
            </a:r>
            <a:r>
              <a:rPr lang="en-US" altLang="zh-CN" dirty="0" smtClean="0"/>
              <a:t>/</a:t>
            </a:r>
            <a:r>
              <a:rPr lang="zh-CN" altLang="en-US" dirty="0" smtClean="0"/>
              <a:t>原子团水平（如微波通信、闪存芯片）。但是，如果我们生活在一个信息技术高度发达的未来世界里，所有的基本粒子都能被我们用于编码，那么很明显的，这个世界里的人迟早要面对一个可怕的</a:t>
            </a:r>
            <a:r>
              <a:rPr lang="en-US" altLang="zh-CN" dirty="0" smtClean="0"/>
              <a:t>『</a:t>
            </a:r>
            <a:r>
              <a:rPr lang="zh-CN" altLang="en-US" dirty="0" smtClean="0"/>
              <a:t>编码极限</a:t>
            </a:r>
            <a:r>
              <a:rPr lang="en-US" altLang="zh-CN" dirty="0" smtClean="0"/>
              <a:t>』</a:t>
            </a:r>
            <a:r>
              <a:rPr lang="zh-CN" altLang="en-US" dirty="0" smtClean="0"/>
              <a:t>，也就是说，当这个世界的信息量达到（或接近）这个世界本身的玻尔兹曼熵之后，就无法增长了。理论上这是真的，‘未知的世界’的‘未知程度’存在一个极限，宇宙携带的信息量也有一个极限</a:t>
            </a:r>
            <a:r>
              <a:rPr lang="en-US" altLang="zh-CN" dirty="0" smtClean="0"/>
              <a:t>——</a:t>
            </a:r>
            <a:r>
              <a:rPr lang="zh-CN" altLang="en-US" dirty="0" smtClean="0"/>
              <a:t>只不过现在人类的编码水平离这个未来世界还很远，所以现在我们编码考虑效率和容错时，编码介质的玻尔兹曼熵基本上是完全无关的一个东西。</a:t>
            </a:r>
            <a:br>
              <a:rPr lang="zh-CN" altLang="en-US" dirty="0" smtClean="0"/>
            </a:br>
            <a:r>
              <a:rPr lang="zh-CN" altLang="en-US" dirty="0" smtClean="0"/>
              <a:t/>
            </a:r>
            <a:br>
              <a:rPr lang="zh-CN" altLang="en-US" dirty="0" smtClean="0"/>
            </a:br>
            <a:r>
              <a:rPr lang="zh-CN" altLang="en-US" dirty="0" smtClean="0"/>
              <a:t>信息技术的发展（从微观上量子计算、量子通信，到宏观上大数据对社会的细粒度干预），会使信息熵的用途越来越和统计物理趋同，所以区分这两者的差异会显得越来越没有必要。</a:t>
            </a:r>
            <a:endParaRPr lang="en-US" altLang="zh-CN" dirty="0" smtClean="0"/>
          </a:p>
          <a:p>
            <a:r>
              <a:rPr lang="en-US" altLang="zh-CN" b="1" dirty="0" smtClean="0"/>
              <a:t>3. </a:t>
            </a:r>
            <a:r>
              <a:rPr lang="zh-CN" altLang="en-US" b="1" dirty="0" smtClean="0"/>
              <a:t>熵的理论出发点是</a:t>
            </a:r>
            <a:r>
              <a:rPr lang="en-US" altLang="zh-CN" b="1" dirty="0" smtClean="0"/>
              <a:t>『</a:t>
            </a:r>
            <a:r>
              <a:rPr lang="zh-CN" altLang="en-US" b="1" dirty="0" smtClean="0"/>
              <a:t>能量可用于做功的程度</a:t>
            </a:r>
            <a:r>
              <a:rPr lang="en-US" altLang="zh-CN" b="1" dirty="0" smtClean="0"/>
              <a:t>』</a:t>
            </a:r>
            <a:r>
              <a:rPr lang="zh-CN" altLang="en-US" b="1" dirty="0" smtClean="0"/>
              <a:t>，</a:t>
            </a:r>
            <a:r>
              <a:rPr lang="en-US" altLang="zh-CN" b="1" dirty="0" smtClean="0"/>
              <a:t>『</a:t>
            </a:r>
            <a:r>
              <a:rPr lang="zh-CN" altLang="en-US" b="1" dirty="0" smtClean="0"/>
              <a:t>混乱度</a:t>
            </a:r>
            <a:r>
              <a:rPr lang="en-US" altLang="zh-CN" b="1" dirty="0" smtClean="0"/>
              <a:t>』</a:t>
            </a:r>
            <a:r>
              <a:rPr lang="zh-CN" altLang="en-US" b="1" dirty="0" smtClean="0"/>
              <a:t>只是熵的一种引申意义</a:t>
            </a:r>
            <a:r>
              <a:rPr lang="zh-CN" altLang="en-US" dirty="0" smtClean="0"/>
              <a:t/>
            </a:r>
            <a:br>
              <a:rPr lang="zh-CN" altLang="en-US" dirty="0" smtClean="0"/>
            </a:br>
            <a:r>
              <a:rPr lang="zh-CN" altLang="en-US" dirty="0" smtClean="0"/>
              <a:t/>
            </a:r>
            <a:br>
              <a:rPr lang="zh-CN" altLang="en-US" dirty="0" smtClean="0"/>
            </a:br>
            <a:r>
              <a:rPr lang="zh-CN" altLang="en-US" dirty="0" smtClean="0"/>
              <a:t>本来说完</a:t>
            </a:r>
            <a:r>
              <a:rPr lang="en-US" altLang="zh-CN" dirty="0" smtClean="0"/>
              <a:t>1</a:t>
            </a:r>
            <a:r>
              <a:rPr lang="zh-CN" altLang="en-US" dirty="0" smtClean="0"/>
              <a:t>和</a:t>
            </a:r>
            <a:r>
              <a:rPr lang="en-US" altLang="zh-CN" dirty="0" smtClean="0"/>
              <a:t>2</a:t>
            </a:r>
            <a:r>
              <a:rPr lang="zh-CN" altLang="en-US" dirty="0" smtClean="0"/>
              <a:t>这个问题就应该说解释清楚了，但是针对现在对熵的普遍的认识误区还要多说两句。</a:t>
            </a:r>
            <a:r>
              <a:rPr lang="en-US" altLang="zh-CN" dirty="0" smtClean="0"/>
              <a:t>『</a:t>
            </a:r>
            <a:r>
              <a:rPr lang="zh-CN" altLang="en-US" dirty="0" smtClean="0"/>
              <a:t>熵描述系统的混乱度</a:t>
            </a:r>
            <a:r>
              <a:rPr lang="en-US" altLang="zh-CN" dirty="0" smtClean="0"/>
              <a:t>』</a:t>
            </a:r>
            <a:r>
              <a:rPr lang="zh-CN" altLang="en-US" dirty="0" smtClean="0"/>
              <a:t>是蒸汽时代对熵的物理意义的简便理解，把这个引申意义随意引申到社会领域，这是</a:t>
            </a:r>
            <a:r>
              <a:rPr lang="en-US" altLang="zh-CN" dirty="0" smtClean="0"/>
              <a:t>『</a:t>
            </a:r>
            <a:r>
              <a:rPr lang="zh-CN" altLang="en-US" dirty="0" smtClean="0"/>
              <a:t>从哲学思辨角度对物理概念随意发挥</a:t>
            </a:r>
            <a:r>
              <a:rPr lang="en-US" altLang="zh-CN" dirty="0" smtClean="0"/>
              <a:t>』</a:t>
            </a:r>
            <a:r>
              <a:rPr lang="zh-CN" altLang="en-US" dirty="0" smtClean="0"/>
              <a:t>的无良学者对相关领域的公众认知造成的最大的（负）贡献。</a:t>
            </a:r>
            <a:br>
              <a:rPr lang="zh-CN" altLang="en-US" dirty="0" smtClean="0"/>
            </a:br>
            <a:r>
              <a:rPr lang="zh-CN" altLang="en-US" dirty="0" smtClean="0"/>
              <a:t/>
            </a:r>
            <a:br>
              <a:rPr lang="zh-CN" altLang="en-US" dirty="0" smtClean="0"/>
            </a:br>
            <a:r>
              <a:rPr lang="zh-CN" altLang="en-US" dirty="0" smtClean="0"/>
              <a:t>在蒸汽时代，熵描述的是（处于某个温度</a:t>
            </a:r>
            <a:r>
              <a:rPr lang="en-US" dirty="0" smtClean="0"/>
              <a:t>T</a:t>
            </a:r>
            <a:r>
              <a:rPr lang="zh-CN" altLang="en-US" dirty="0" smtClean="0"/>
              <a:t>的）一团气体分子的热运动分布接近最概然分布的程度、也就是一团气体的</a:t>
            </a:r>
            <a:r>
              <a:rPr lang="en-US" altLang="zh-CN" dirty="0" smtClean="0"/>
              <a:t>『</a:t>
            </a:r>
            <a:r>
              <a:rPr lang="zh-CN" altLang="en-US" dirty="0" smtClean="0"/>
              <a:t>混乱度</a:t>
            </a:r>
            <a:r>
              <a:rPr lang="en-US" altLang="zh-CN" dirty="0" smtClean="0"/>
              <a:t>』</a:t>
            </a:r>
            <a:r>
              <a:rPr lang="zh-CN" altLang="en-US" dirty="0" smtClean="0"/>
              <a:t>。但是，</a:t>
            </a:r>
            <a:r>
              <a:rPr lang="en-US" altLang="zh-CN" dirty="0" smtClean="0"/>
              <a:t>『</a:t>
            </a:r>
            <a:r>
              <a:rPr lang="zh-CN" altLang="en-US" dirty="0" smtClean="0"/>
              <a:t>混乱度</a:t>
            </a:r>
            <a:r>
              <a:rPr lang="en-US" altLang="zh-CN" dirty="0" smtClean="0"/>
              <a:t>』</a:t>
            </a:r>
            <a:r>
              <a:rPr lang="zh-CN" altLang="en-US" dirty="0" smtClean="0"/>
              <a:t>并不是研究热力学的工程师和学者真正关心的</a:t>
            </a:r>
            <a:r>
              <a:rPr lang="en-US" altLang="zh-CN" dirty="0" smtClean="0"/>
              <a:t>——</a:t>
            </a:r>
            <a:r>
              <a:rPr lang="zh-CN" altLang="en-US" dirty="0" smtClean="0"/>
              <a:t>他们关心的是</a:t>
            </a:r>
            <a:r>
              <a:rPr lang="en-US" altLang="zh-CN" dirty="0" smtClean="0"/>
              <a:t>『</a:t>
            </a:r>
            <a:r>
              <a:rPr lang="zh-CN" altLang="en-US" b="1" dirty="0" smtClean="0"/>
              <a:t>不混乱的程度</a:t>
            </a:r>
            <a:r>
              <a:rPr lang="en-US" altLang="zh-CN" b="1" dirty="0" smtClean="0"/>
              <a:t>』</a:t>
            </a:r>
            <a:r>
              <a:rPr lang="zh-CN" altLang="en-US" dirty="0" smtClean="0"/>
              <a:t>、也就是</a:t>
            </a:r>
            <a:r>
              <a:rPr lang="zh-CN" altLang="en-US" b="1" dirty="0" smtClean="0"/>
              <a:t>这团热气包含的能量可用于做功的潜力大小</a:t>
            </a:r>
            <a:r>
              <a:rPr lang="zh-CN" altLang="en-US" dirty="0" smtClean="0"/>
              <a:t>。这才是熵这个概念被发明出来、被使用的原因。</a:t>
            </a:r>
            <a:br>
              <a:rPr lang="zh-CN" altLang="en-US" dirty="0" smtClean="0"/>
            </a:br>
            <a:r>
              <a:rPr lang="zh-CN" altLang="en-US" dirty="0" smtClean="0"/>
              <a:t/>
            </a:r>
            <a:br>
              <a:rPr lang="zh-CN" altLang="en-US" dirty="0" smtClean="0"/>
            </a:br>
            <a:r>
              <a:rPr lang="zh-CN" altLang="en-US" dirty="0" smtClean="0"/>
              <a:t>物理学家不断探索微观世界，然后不断转化成工程技术的进步，使我们从</a:t>
            </a:r>
            <a:r>
              <a:rPr lang="en-US" altLang="zh-CN" dirty="0" smtClean="0"/>
              <a:t>『</a:t>
            </a:r>
            <a:r>
              <a:rPr lang="zh-CN" altLang="en-US" dirty="0" smtClean="0"/>
              <a:t>蒸汽时代</a:t>
            </a:r>
            <a:r>
              <a:rPr lang="en-US" altLang="zh-CN" dirty="0" smtClean="0"/>
              <a:t>』</a:t>
            </a:r>
            <a:r>
              <a:rPr lang="zh-CN" altLang="en-US" dirty="0" smtClean="0"/>
              <a:t>来到了</a:t>
            </a:r>
            <a:r>
              <a:rPr lang="en-US" altLang="zh-CN" dirty="0" smtClean="0"/>
              <a:t>『</a:t>
            </a:r>
            <a:r>
              <a:rPr lang="zh-CN" altLang="en-US" dirty="0" smtClean="0"/>
              <a:t>原子时代</a:t>
            </a:r>
            <a:r>
              <a:rPr lang="en-US" altLang="zh-CN" dirty="0" smtClean="0"/>
              <a:t>』——</a:t>
            </a:r>
            <a:r>
              <a:rPr lang="zh-CN" altLang="en-US" dirty="0" smtClean="0"/>
              <a:t>从使用热力学熵观察描述热机工质，让热气为我们做功，到使用玻尔兹曼熵描述原子、亚原子物质，让激光、纳米机器为我们做功，都是在利用有序的物理对象蕴含的能量</a:t>
            </a:r>
            <a:r>
              <a:rPr lang="en-US" altLang="zh-CN" dirty="0" smtClean="0"/>
              <a:t>/</a:t>
            </a:r>
            <a:r>
              <a:rPr lang="zh-CN" altLang="en-US" dirty="0" smtClean="0"/>
              <a:t>价值。从这里也能看出，</a:t>
            </a:r>
            <a:r>
              <a:rPr lang="en-US" altLang="zh-CN" dirty="0" smtClean="0"/>
              <a:t>『</a:t>
            </a:r>
            <a:r>
              <a:rPr lang="zh-CN" altLang="en-US" dirty="0" smtClean="0"/>
              <a:t>信息熵</a:t>
            </a:r>
            <a:r>
              <a:rPr lang="en-US" altLang="zh-CN" dirty="0" smtClean="0"/>
              <a:t>』——</a:t>
            </a:r>
            <a:r>
              <a:rPr lang="zh-CN" altLang="en-US" dirty="0" smtClean="0"/>
              <a:t>描述编码（信息）的有序程度、以及这种有序蕴含的利用价值</a:t>
            </a:r>
            <a:r>
              <a:rPr lang="en-US" altLang="zh-CN" dirty="0" smtClean="0"/>
              <a:t>——</a:t>
            </a:r>
            <a:r>
              <a:rPr lang="zh-CN" altLang="en-US" dirty="0" smtClean="0"/>
              <a:t>这个概念的用法和热力学熵、和玻尔兹曼熵没有任何不同，唯一不同只是观测对象从</a:t>
            </a:r>
            <a:r>
              <a:rPr lang="en-US" altLang="zh-CN" dirty="0" smtClean="0"/>
              <a:t>『</a:t>
            </a:r>
            <a:r>
              <a:rPr lang="zh-CN" altLang="en-US" dirty="0" smtClean="0"/>
              <a:t>天然</a:t>
            </a:r>
            <a:r>
              <a:rPr lang="en-US" altLang="zh-CN" dirty="0" smtClean="0"/>
              <a:t>』</a:t>
            </a:r>
            <a:r>
              <a:rPr lang="zh-CN" altLang="en-US" dirty="0" smtClean="0"/>
              <a:t>的换成了</a:t>
            </a:r>
            <a:r>
              <a:rPr lang="en-US" altLang="zh-CN" dirty="0" smtClean="0"/>
              <a:t>『</a:t>
            </a:r>
            <a:r>
              <a:rPr lang="zh-CN" altLang="en-US" dirty="0" smtClean="0"/>
              <a:t>人工</a:t>
            </a:r>
            <a:r>
              <a:rPr lang="en-US" altLang="zh-CN" dirty="0" smtClean="0"/>
              <a:t>』</a:t>
            </a:r>
            <a:r>
              <a:rPr lang="zh-CN" altLang="en-US" dirty="0" smtClean="0"/>
              <a:t>的。</a:t>
            </a:r>
            <a:br>
              <a:rPr lang="zh-CN" altLang="en-US" dirty="0" smtClean="0"/>
            </a:br>
            <a:endParaRPr lang="zh-CN" altLang="en-US" dirty="0" smtClean="0"/>
          </a:p>
          <a:p>
            <a:r>
              <a:rPr lang="zh-CN" altLang="en-US" dirty="0" smtClean="0"/>
              <a:t/>
            </a:r>
            <a:br>
              <a:rPr lang="zh-CN" altLang="en-US" dirty="0" smtClean="0"/>
            </a:br>
            <a:r>
              <a:rPr lang="zh-CN" altLang="en-US" dirty="0" smtClean="0"/>
              <a:t/>
            </a:r>
            <a:br>
              <a:rPr lang="zh-CN" altLang="en-US" dirty="0" smtClean="0"/>
            </a:br>
            <a:endParaRPr lang="zh-CN" altLang="en-US" dirty="0" smtClean="0"/>
          </a:p>
          <a:p>
            <a:endParaRPr lang="en-US" dirty="0"/>
          </a:p>
        </p:txBody>
      </p:sp>
      <p:sp>
        <p:nvSpPr>
          <p:cNvPr id="3" name="Title 2"/>
          <p:cNvSpPr>
            <a:spLocks noGrp="1"/>
          </p:cNvSpPr>
          <p:nvPr>
            <p:ph type="title"/>
          </p:nvPr>
        </p:nvSpPr>
        <p:spPr/>
        <p:txBody>
          <a:bodyPr>
            <a:normAutofit fontScale="90000"/>
          </a:bodyPr>
          <a:lstStyle/>
          <a:p>
            <a:r>
              <a:rPr lang="en-US" dirty="0" smtClean="0"/>
              <a:t>Entropy in thermodynamics and information theory</a:t>
            </a:r>
            <a:endParaRPr lang="en-US" dirty="0"/>
          </a:p>
        </p:txBody>
      </p:sp>
      <p:sp>
        <p:nvSpPr>
          <p:cNvPr id="4" name="Content Placeholder 3"/>
          <p:cNvSpPr>
            <a:spLocks noGrp="1"/>
          </p:cNvSpPr>
          <p:nvPr>
            <p:ph sz="quarter" idx="10"/>
          </p:nvPr>
        </p:nvSpPr>
        <p:spPr/>
        <p:txBody>
          <a:bodyPr/>
          <a:lstStyle/>
          <a:p>
            <a:r>
              <a:rPr lang="en-US" dirty="0" smtClean="0"/>
              <a:t>https://www.zhihu.com/question/20992022</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zh-CN" altLang="en-US" dirty="0" smtClean="0"/>
              <a:t>注意样本都约束在了</a:t>
            </a:r>
            <a:r>
              <a:rPr lang="en-US" altLang="zh-CN" dirty="0" smtClean="0"/>
              <a:t>[0.1,0.9]</a:t>
            </a:r>
            <a:r>
              <a:rPr lang="zh-CN" altLang="en-US" dirty="0" smtClean="0"/>
              <a:t>之间，不是说只要用神经网络就要把数据归一化把数据弄到</a:t>
            </a:r>
            <a:r>
              <a:rPr lang="en-US" altLang="zh-CN" dirty="0" smtClean="0"/>
              <a:t>0~1</a:t>
            </a:r>
            <a:r>
              <a:rPr lang="zh-CN" altLang="en-US" dirty="0" smtClean="0"/>
              <a:t>之间，而是因为这里是自编码算法，神经网络最后输出的应该是原样本，如果你样本向量的元素有大于</a:t>
            </a:r>
            <a:r>
              <a:rPr lang="en-US" altLang="zh-CN" dirty="0" smtClean="0"/>
              <a:t>1</a:t>
            </a:r>
            <a:r>
              <a:rPr lang="zh-CN" altLang="en-US" dirty="0" smtClean="0"/>
              <a:t>的数，最后输出怎么也不可能等于原样本，因为</a:t>
            </a:r>
            <a:r>
              <a:rPr lang="en-US" altLang="zh-CN" dirty="0" smtClean="0"/>
              <a:t>sigmoid</a:t>
            </a:r>
            <a:r>
              <a:rPr lang="zh-CN" altLang="en-US" dirty="0" smtClean="0"/>
              <a:t>函数最大也才是趋近于</a:t>
            </a:r>
            <a:r>
              <a:rPr lang="en-US" altLang="zh-CN" dirty="0" smtClean="0"/>
              <a:t>1</a:t>
            </a:r>
            <a:r>
              <a:rPr lang="zh-CN" altLang="en-US" dirty="0" smtClean="0"/>
              <a:t>，所以这里需要先把数据约束到</a:t>
            </a:r>
            <a:r>
              <a:rPr lang="en-US" altLang="zh-CN" dirty="0" smtClean="0"/>
              <a:t>[0.1,0.9]</a:t>
            </a:r>
            <a:r>
              <a:rPr lang="zh-CN" altLang="en-US" dirty="0" smtClean="0"/>
              <a:t>之间</a:t>
            </a:r>
            <a:endParaRPr lang="en-US" altLang="zh-CN" dirty="0" smtClean="0"/>
          </a:p>
          <a:p>
            <a:endParaRPr lang="en-US" altLang="zh-CN" dirty="0" smtClean="0"/>
          </a:p>
          <a:p>
            <a:r>
              <a:rPr lang="en-US" altLang="zh-CN" dirty="0" smtClean="0"/>
              <a:t>L2 </a:t>
            </a:r>
            <a:r>
              <a:rPr lang="zh-CN" altLang="en-US" dirty="0" smtClean="0"/>
              <a:t>正则项会使大部分参数在</a:t>
            </a:r>
            <a:r>
              <a:rPr lang="en-US" altLang="zh-CN" dirty="0" smtClean="0"/>
              <a:t>0</a:t>
            </a:r>
            <a:r>
              <a:rPr lang="zh-CN" altLang="en-US" dirty="0" smtClean="0"/>
              <a:t>附近，而不是激活值</a:t>
            </a:r>
            <a:r>
              <a:rPr lang="en-US" altLang="zh-CN" dirty="0" smtClean="0"/>
              <a:t>;</a:t>
            </a:r>
          </a:p>
          <a:p>
            <a:endParaRPr lang="en-US" altLang="zh-CN" dirty="0" smtClean="0"/>
          </a:p>
          <a:p>
            <a:r>
              <a:rPr lang="en-US" dirty="0" smtClean="0"/>
              <a:t>KL </a:t>
            </a:r>
            <a:r>
              <a:rPr lang="zh-CN" altLang="en-US" dirty="0" smtClean="0"/>
              <a:t>稀疏惩罚项 则是控制隐含层节点被激活的数量</a:t>
            </a:r>
            <a:r>
              <a:rPr lang="en-US" altLang="zh-CN" dirty="0" smtClean="0"/>
              <a:t>;</a:t>
            </a:r>
            <a:endParaRPr lang="en-US" dirty="0" smtClean="0"/>
          </a:p>
          <a:p>
            <a:endParaRPr lang="en-US" dirty="0"/>
          </a:p>
        </p:txBody>
      </p:sp>
      <p:sp>
        <p:nvSpPr>
          <p:cNvPr id="3" name="Title 2"/>
          <p:cNvSpPr>
            <a:spLocks noGrp="1"/>
          </p:cNvSpPr>
          <p:nvPr>
            <p:ph type="title"/>
          </p:nvPr>
        </p:nvSpPr>
        <p:spPr/>
        <p:txBody>
          <a:bodyPr/>
          <a:lstStyle/>
          <a:p>
            <a:r>
              <a:rPr lang="en-US" altLang="zh-CN" dirty="0" smtClean="0"/>
              <a:t>Auto encoder: key points</a:t>
            </a:r>
            <a:endParaRPr lang="en-US" dirty="0"/>
          </a:p>
        </p:txBody>
      </p:sp>
      <p:sp>
        <p:nvSpPr>
          <p:cNvPr id="4" name="Content Placeholder 3"/>
          <p:cNvSpPr>
            <a:spLocks noGrp="1"/>
          </p:cNvSpPr>
          <p:nvPr>
            <p:ph sz="quarter" idx="10"/>
          </p:nvPr>
        </p:nvSpPr>
        <p:spPr/>
        <p:txBody>
          <a:bodyPr/>
          <a:lstStyle/>
          <a:p>
            <a:r>
              <a:rPr lang="en-US" dirty="0" smtClean="0">
                <a:hlinkClick r:id="rId2"/>
              </a:rPr>
              <a:t>http://www.cnblogs.com/happylion/p/4209570.html</a:t>
            </a:r>
            <a:r>
              <a:rPr lang="en-US" dirty="0" smtClean="0"/>
              <a:t> </a:t>
            </a:r>
            <a:r>
              <a:rPr lang="en-US" altLang="zh-CN" dirty="0" smtClean="0"/>
              <a:t>【</a:t>
            </a:r>
            <a:r>
              <a:rPr lang="zh-CN" altLang="en-US" dirty="0" smtClean="0"/>
              <a:t>中文</a:t>
            </a:r>
            <a:r>
              <a:rPr lang="en-US" altLang="zh-CN" dirty="0" smtClean="0"/>
              <a:t>】</a:t>
            </a:r>
            <a:endParaRPr lang="en-US" dirty="0" smtClean="0"/>
          </a:p>
          <a:p>
            <a:endParaRPr lang="en-US" dirty="0"/>
          </a:p>
        </p:txBody>
      </p:sp>
      <p:pic>
        <p:nvPicPr>
          <p:cNvPr id="9218" name="Picture 2"/>
          <p:cNvPicPr>
            <a:picLocks noChangeAspect="1" noChangeArrowheads="1"/>
          </p:cNvPicPr>
          <p:nvPr/>
        </p:nvPicPr>
        <p:blipFill>
          <a:blip r:embed="rId3" cstate="print"/>
          <a:srcRect/>
          <a:stretch>
            <a:fillRect/>
          </a:stretch>
        </p:blipFill>
        <p:spPr bwMode="auto">
          <a:xfrm>
            <a:off x="609600" y="2438400"/>
            <a:ext cx="5257800" cy="13433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r>
              <a:rPr lang="en-US" dirty="0" smtClean="0"/>
              <a:t>Tensor Analysis </a:t>
            </a:r>
            <a:endParaRPr lang="en-US" dirty="0"/>
          </a:p>
        </p:txBody>
      </p:sp>
      <p:sp>
        <p:nvSpPr>
          <p:cNvPr id="4" name="Content Placeholder 3"/>
          <p:cNvSpPr>
            <a:spLocks noGrp="1"/>
          </p:cNvSpPr>
          <p:nvPr>
            <p:ph sz="quarter" idx="10"/>
          </p:nvPr>
        </p:nvSpPr>
        <p:spPr/>
        <p:txBody>
          <a:bodyPr/>
          <a:lstStyle/>
          <a:p>
            <a:r>
              <a:rPr lang="en-US" dirty="0" smtClean="0">
                <a:hlinkClick r:id="rId2"/>
              </a:rPr>
              <a:t>http://arxiv.org/abs/1509.05009</a:t>
            </a:r>
            <a:endParaRPr lang="en-US" dirty="0" smtClean="0"/>
          </a:p>
          <a:p>
            <a:r>
              <a:rPr lang="en-US" dirty="0" smtClean="0">
                <a:hlinkClick r:id="rId3"/>
              </a:rPr>
              <a:t>http://www.slideshare.net/SessionsEvents/animashree-anandkumar-electrical-engineering-and-cs-dept-uc-irvine-at-mlconf-sf-111315?qid=efb4f8b8-751f-44df-a94b-25b3c6dd3678&amp;v=&amp;b=&amp;from_search=4</a:t>
            </a:r>
            <a:endParaRPr lang="en-US" dirty="0" smtClean="0"/>
          </a:p>
          <a:p>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smtClean="0"/>
              <a:t>CNN</a:t>
            </a:r>
            <a:endParaRPr lang="en-US" dirty="0"/>
          </a:p>
        </p:txBody>
      </p:sp>
      <p:sp>
        <p:nvSpPr>
          <p:cNvPr id="4" name="Content Placeholder 3"/>
          <p:cNvSpPr>
            <a:spLocks noGrp="1"/>
          </p:cNvSpPr>
          <p:nvPr>
            <p:ph sz="quarter" idx="10"/>
          </p:nvPr>
        </p:nvSpPr>
        <p:spPr/>
        <p:txBody>
          <a:bodyPr/>
          <a:lstStyle/>
          <a:p>
            <a:r>
              <a:rPr lang="en-US" dirty="0" smtClean="0">
                <a:hlinkClick r:id="rId2"/>
              </a:rPr>
              <a:t>http://blog.csdn.net/niuwei22007/article/details/47399913</a:t>
            </a:r>
            <a:endParaRPr lang="en-US" dirty="0" smtClean="0"/>
          </a:p>
          <a:p>
            <a:endParaRPr lang="en-US" dirty="0"/>
          </a:p>
        </p:txBody>
      </p:sp>
      <p:pic>
        <p:nvPicPr>
          <p:cNvPr id="1026" name="Picture 2"/>
          <p:cNvPicPr>
            <a:picLocks noGrp="1" noChangeAspect="1" noChangeArrowheads="1"/>
          </p:cNvPicPr>
          <p:nvPr>
            <p:ph sz="quarter" idx="1"/>
          </p:nvPr>
        </p:nvPicPr>
        <p:blipFill>
          <a:blip r:embed="rId3" cstate="print"/>
          <a:srcRect/>
          <a:stretch>
            <a:fillRect/>
          </a:stretch>
        </p:blipFill>
        <p:spPr bwMode="auto">
          <a:xfrm>
            <a:off x="3657600" y="1066800"/>
            <a:ext cx="3079833" cy="22860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52400" y="1981200"/>
            <a:ext cx="3521367" cy="1981200"/>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altLang="zh-CN" sz="800" b="1" dirty="0" smtClean="0"/>
              <a:t>Pi</a:t>
            </a:r>
            <a:r>
              <a:rPr lang="zh-CN" altLang="en-US" sz="800" b="1" dirty="0" smtClean="0"/>
              <a:t>是所有圆都共有的周长与直径的比率。</a:t>
            </a:r>
            <a:r>
              <a:rPr lang="zh-CN" altLang="en-US" sz="800" dirty="0" smtClean="0"/>
              <a:t>它是所有圆固有的一个基本比率，因此在计算圆形、球体、柱体等周长、面积、体而且、表面积中都有影响。</a:t>
            </a:r>
            <a:r>
              <a:rPr lang="en-US" altLang="zh-CN" sz="800" dirty="0" smtClean="0"/>
              <a:t>Pi</a:t>
            </a:r>
            <a:r>
              <a:rPr lang="zh-CN" altLang="en-US" sz="800" dirty="0" smtClean="0"/>
              <a:t>很重要，它表明所有圆都是相关联的，更不要提由圆所导出的三角函数（</a:t>
            </a:r>
            <a:r>
              <a:rPr lang="en-US" altLang="zh-CN" sz="800" dirty="0" smtClean="0"/>
              <a:t>sin</a:t>
            </a:r>
            <a:r>
              <a:rPr lang="zh-CN" altLang="en-US" sz="800" dirty="0" smtClean="0"/>
              <a:t>，</a:t>
            </a:r>
            <a:r>
              <a:rPr lang="en-US" altLang="zh-CN" sz="800" dirty="0" err="1" smtClean="0"/>
              <a:t>cos</a:t>
            </a:r>
            <a:r>
              <a:rPr lang="zh-CN" altLang="en-US" sz="800" dirty="0" smtClean="0"/>
              <a:t>，</a:t>
            </a:r>
            <a:r>
              <a:rPr lang="en-US" altLang="zh-CN" sz="800" dirty="0" smtClean="0"/>
              <a:t>tan</a:t>
            </a:r>
            <a:r>
              <a:rPr lang="zh-CN" altLang="en-US" sz="800" dirty="0" smtClean="0"/>
              <a:t>）。</a:t>
            </a:r>
          </a:p>
          <a:p>
            <a:r>
              <a:rPr lang="en-US" altLang="zh-CN" sz="800" b="1" dirty="0" smtClean="0"/>
              <a:t>e</a:t>
            </a:r>
            <a:r>
              <a:rPr lang="zh-CN" altLang="en-US" sz="800" b="1" dirty="0" smtClean="0"/>
              <a:t>是所有连续增长过程都共有的基本增长率。</a:t>
            </a:r>
            <a:r>
              <a:rPr lang="zh-CN" altLang="en-US" sz="800" dirty="0" smtClean="0"/>
              <a:t>你可以用</a:t>
            </a:r>
            <a:r>
              <a:rPr lang="en-US" altLang="zh-CN" sz="800" dirty="0" smtClean="0"/>
              <a:t>e</a:t>
            </a:r>
            <a:r>
              <a:rPr lang="zh-CN" altLang="en-US" sz="800" dirty="0" smtClean="0"/>
              <a:t>表示一个简单的增长率（其中增长是发生在年末的一个瞬变），同时发现连续型复合增长的影响，其中每一纳秒（或者更快）的增长微乎其微。</a:t>
            </a:r>
          </a:p>
          <a:p>
            <a:r>
              <a:rPr lang="zh-CN" altLang="en-US" sz="800" dirty="0" smtClean="0"/>
              <a:t>只要当系统呈连续型指数级增长，</a:t>
            </a:r>
            <a:r>
              <a:rPr lang="en-US" altLang="zh-CN" sz="800" dirty="0" smtClean="0"/>
              <a:t>e</a:t>
            </a:r>
            <a:r>
              <a:rPr lang="zh-CN" altLang="en-US" sz="800" dirty="0" smtClean="0"/>
              <a:t>便会出现：种群密度、放射性衰变、利息计算等等。甚至并不是平稳增长的锯齿状系统都能用</a:t>
            </a:r>
            <a:r>
              <a:rPr lang="en-US" altLang="zh-CN" sz="800" dirty="0" smtClean="0"/>
              <a:t>e</a:t>
            </a:r>
            <a:r>
              <a:rPr lang="zh-CN" altLang="en-US" sz="800" dirty="0" smtClean="0"/>
              <a:t>来近似。就像每个数字都可以认为和</a:t>
            </a:r>
            <a:r>
              <a:rPr lang="en-US" altLang="zh-CN" sz="800" dirty="0" smtClean="0"/>
              <a:t>1</a:t>
            </a:r>
            <a:r>
              <a:rPr lang="zh-CN" altLang="en-US" sz="800" dirty="0" smtClean="0"/>
              <a:t>（基本单位）的呈某个比例，每个圆可以认为和单位圆（半径为</a:t>
            </a:r>
            <a:r>
              <a:rPr lang="en-US" altLang="zh-CN" sz="800" dirty="0" smtClean="0"/>
              <a:t>1</a:t>
            </a:r>
            <a:r>
              <a:rPr lang="zh-CN" altLang="en-US" sz="800" dirty="0" smtClean="0"/>
              <a:t>）的呈某个比例，同样每个增长率都可以认为和</a:t>
            </a:r>
            <a:r>
              <a:rPr lang="en-US" altLang="zh-CN" sz="800" dirty="0" smtClean="0"/>
              <a:t>e</a:t>
            </a:r>
            <a:r>
              <a:rPr lang="zh-CN" altLang="en-US" sz="800" dirty="0" smtClean="0"/>
              <a:t>（单位增长率）的呈某个比例。</a:t>
            </a:r>
          </a:p>
          <a:p>
            <a:pPr fontAlgn="base"/>
            <a:endParaRPr lang="en-US" altLang="zh-CN" b="1" dirty="0" smtClean="0"/>
          </a:p>
          <a:p>
            <a:pPr fontAlgn="base"/>
            <a:endParaRPr lang="en-US" altLang="zh-CN" b="1" dirty="0" smtClean="0"/>
          </a:p>
          <a:p>
            <a:pPr fontAlgn="base"/>
            <a:endParaRPr lang="en-US" altLang="zh-CN" b="1" dirty="0" smtClean="0"/>
          </a:p>
          <a:p>
            <a:pPr>
              <a:buNone/>
            </a:pPr>
            <a:endParaRPr lang="en-US" dirty="0"/>
          </a:p>
        </p:txBody>
      </p:sp>
      <p:sp>
        <p:nvSpPr>
          <p:cNvPr id="3" name="Title 2"/>
          <p:cNvSpPr>
            <a:spLocks noGrp="1"/>
          </p:cNvSpPr>
          <p:nvPr>
            <p:ph type="title"/>
          </p:nvPr>
        </p:nvSpPr>
        <p:spPr/>
        <p:txBody>
          <a:bodyPr/>
          <a:lstStyle/>
          <a:p>
            <a:r>
              <a:rPr lang="en-US" dirty="0" smtClean="0"/>
              <a:t>e ??</a:t>
            </a:r>
            <a:r>
              <a:rPr lang="zh-CN" altLang="en-US" dirty="0" smtClean="0"/>
              <a:t>简单说来，</a:t>
            </a:r>
            <a:r>
              <a:rPr lang="en-US" altLang="zh-CN" dirty="0" smtClean="0"/>
              <a:t>e</a:t>
            </a:r>
            <a:r>
              <a:rPr lang="zh-CN" altLang="en-US" dirty="0" smtClean="0"/>
              <a:t>就是 </a:t>
            </a:r>
            <a:r>
              <a:rPr lang="zh-CN" altLang="en-US" b="1" dirty="0" smtClean="0"/>
              <a:t>增长的极限</a:t>
            </a:r>
            <a:r>
              <a:rPr lang="zh-CN" altLang="en-US" dirty="0" smtClean="0"/>
              <a:t> 。</a:t>
            </a:r>
            <a:endParaRPr lang="en-US" dirty="0"/>
          </a:p>
        </p:txBody>
      </p:sp>
      <p:sp>
        <p:nvSpPr>
          <p:cNvPr id="4" name="Content Placeholder 3"/>
          <p:cNvSpPr>
            <a:spLocks noGrp="1"/>
          </p:cNvSpPr>
          <p:nvPr>
            <p:ph sz="quarter" idx="10"/>
          </p:nvPr>
        </p:nvSpPr>
        <p:spPr/>
        <p:txBody>
          <a:bodyPr/>
          <a:lstStyle/>
          <a:p>
            <a:r>
              <a:rPr lang="en-US" dirty="0" smtClean="0">
                <a:hlinkClick r:id="rId2"/>
              </a:rPr>
              <a:t>http://blog.jobbole.com/86604/</a:t>
            </a:r>
            <a:endParaRPr lang="en-US" dirty="0" smtClean="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0" y="2971800"/>
            <a:ext cx="2286000" cy="15336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304800" y="2133600"/>
            <a:ext cx="1042988" cy="712131"/>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1676400" y="2057400"/>
            <a:ext cx="1447800" cy="1127614"/>
          </a:xfrm>
          <a:prstGeom prst="rect">
            <a:avLst/>
          </a:prstGeom>
          <a:noFill/>
          <a:ln w="9525">
            <a:noFill/>
            <a:miter lim="800000"/>
            <a:headEnd/>
            <a:tailEnd/>
          </a:ln>
        </p:spPr>
      </p:pic>
      <p:pic>
        <p:nvPicPr>
          <p:cNvPr id="1029" name="Picture 5"/>
          <p:cNvPicPr>
            <a:picLocks noChangeAspect="1" noChangeArrowheads="1"/>
          </p:cNvPicPr>
          <p:nvPr/>
        </p:nvPicPr>
        <p:blipFill>
          <a:blip r:embed="rId6" cstate="print"/>
          <a:srcRect/>
          <a:stretch>
            <a:fillRect/>
          </a:stretch>
        </p:blipFill>
        <p:spPr bwMode="auto">
          <a:xfrm>
            <a:off x="3124200" y="2057400"/>
            <a:ext cx="2494674" cy="2514600"/>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normAutofit fontScale="90000"/>
          </a:bodyPr>
          <a:lstStyle/>
          <a:p>
            <a:r>
              <a:rPr lang="en-US" b="1" i="1" dirty="0" smtClean="0"/>
              <a:t>An Intuitive Guide To Exponential Functions &amp; e   :  </a:t>
            </a:r>
            <a:r>
              <a:rPr lang="en-US" b="1" dirty="0" smtClean="0"/>
              <a:t>continuous growth</a:t>
            </a:r>
            <a:endParaRPr lang="en-US" dirty="0"/>
          </a:p>
        </p:txBody>
      </p:sp>
      <p:sp>
        <p:nvSpPr>
          <p:cNvPr id="4" name="Content Placeholder 3"/>
          <p:cNvSpPr>
            <a:spLocks noGrp="1"/>
          </p:cNvSpPr>
          <p:nvPr>
            <p:ph sz="quarter" idx="10"/>
          </p:nvPr>
        </p:nvSpPr>
        <p:spPr/>
        <p:txBody>
          <a:bodyPr/>
          <a:lstStyle/>
          <a:p>
            <a:r>
              <a:rPr lang="en-US" dirty="0" smtClean="0">
                <a:hlinkClick r:id="rId2"/>
              </a:rPr>
              <a:t>http://betterexplained.com/articles/an-intuitive-guide-to-exponential-functions-e/</a:t>
            </a:r>
            <a:endParaRPr lang="en-US" dirty="0" smtClean="0"/>
          </a:p>
          <a:p>
            <a:r>
              <a:rPr lang="en-US" dirty="0" smtClean="0">
                <a:hlinkClick r:id="rId3"/>
              </a:rPr>
              <a:t>http://www.guokr.com/article/50264/</a:t>
            </a:r>
            <a:endParaRPr lang="en-US" dirty="0" smtClean="0"/>
          </a:p>
          <a:p>
            <a:endParaRPr lang="en-US" dirty="0"/>
          </a:p>
        </p:txBody>
      </p:sp>
      <p:pic>
        <p:nvPicPr>
          <p:cNvPr id="2056" name="Picture 8"/>
          <p:cNvPicPr>
            <a:picLocks noChangeAspect="1" noChangeArrowheads="1"/>
          </p:cNvPicPr>
          <p:nvPr/>
        </p:nvPicPr>
        <p:blipFill>
          <a:blip r:embed="rId4" cstate="print"/>
          <a:srcRect/>
          <a:stretch>
            <a:fillRect/>
          </a:stretch>
        </p:blipFill>
        <p:spPr bwMode="auto">
          <a:xfrm>
            <a:off x="2895600" y="2438400"/>
            <a:ext cx="1613022" cy="323850"/>
          </a:xfrm>
          <a:prstGeom prst="rect">
            <a:avLst/>
          </a:prstGeom>
          <a:noFill/>
          <a:ln w="9525">
            <a:noFill/>
            <a:miter lim="800000"/>
            <a:headEnd/>
            <a:tailEnd/>
          </a:ln>
        </p:spPr>
      </p:pic>
      <p:grpSp>
        <p:nvGrpSpPr>
          <p:cNvPr id="14" name="Group 13"/>
          <p:cNvGrpSpPr/>
          <p:nvPr/>
        </p:nvGrpSpPr>
        <p:grpSpPr>
          <a:xfrm>
            <a:off x="152400" y="990601"/>
            <a:ext cx="7086600" cy="1371600"/>
            <a:chOff x="0" y="990600"/>
            <a:chExt cx="7939088" cy="1613653"/>
          </a:xfrm>
        </p:grpSpPr>
        <p:pic>
          <p:nvPicPr>
            <p:cNvPr id="2050" name="Picture 2"/>
            <p:cNvPicPr>
              <a:picLocks noChangeAspect="1" noChangeArrowheads="1"/>
            </p:cNvPicPr>
            <p:nvPr/>
          </p:nvPicPr>
          <p:blipFill>
            <a:blip r:embed="rId5" cstate="print"/>
            <a:srcRect/>
            <a:stretch>
              <a:fillRect/>
            </a:stretch>
          </p:blipFill>
          <p:spPr bwMode="auto">
            <a:xfrm>
              <a:off x="0" y="990600"/>
              <a:ext cx="1893454" cy="1066800"/>
            </a:xfrm>
            <a:prstGeom prst="rect">
              <a:avLst/>
            </a:prstGeom>
            <a:noFill/>
            <a:ln w="9525">
              <a:noFill/>
              <a:miter lim="800000"/>
              <a:headEnd/>
              <a:tailEnd/>
            </a:ln>
          </p:spPr>
        </p:pic>
        <p:pic>
          <p:nvPicPr>
            <p:cNvPr id="2051" name="Picture 3"/>
            <p:cNvPicPr>
              <a:picLocks noChangeAspect="1" noChangeArrowheads="1"/>
            </p:cNvPicPr>
            <p:nvPr/>
          </p:nvPicPr>
          <p:blipFill>
            <a:blip r:embed="rId6" cstate="print"/>
            <a:srcRect/>
            <a:stretch>
              <a:fillRect/>
            </a:stretch>
          </p:blipFill>
          <p:spPr bwMode="auto">
            <a:xfrm>
              <a:off x="1905000" y="990600"/>
              <a:ext cx="2009219" cy="1066800"/>
            </a:xfrm>
            <a:prstGeom prst="rect">
              <a:avLst/>
            </a:prstGeom>
            <a:noFill/>
            <a:ln w="9525">
              <a:noFill/>
              <a:miter lim="800000"/>
              <a:headEnd/>
              <a:tailEnd/>
            </a:ln>
          </p:spPr>
        </p:pic>
        <p:pic>
          <p:nvPicPr>
            <p:cNvPr id="2052" name="Picture 4"/>
            <p:cNvPicPr>
              <a:picLocks noChangeAspect="1" noChangeArrowheads="1"/>
            </p:cNvPicPr>
            <p:nvPr/>
          </p:nvPicPr>
          <p:blipFill>
            <a:blip r:embed="rId7" cstate="print"/>
            <a:srcRect/>
            <a:stretch>
              <a:fillRect/>
            </a:stretch>
          </p:blipFill>
          <p:spPr bwMode="auto">
            <a:xfrm>
              <a:off x="3886200" y="990600"/>
              <a:ext cx="1981200" cy="1081966"/>
            </a:xfrm>
            <a:prstGeom prst="rect">
              <a:avLst/>
            </a:prstGeom>
            <a:noFill/>
            <a:ln w="9525">
              <a:noFill/>
              <a:miter lim="800000"/>
              <a:headEnd/>
              <a:tailEnd/>
            </a:ln>
          </p:spPr>
        </p:pic>
        <p:pic>
          <p:nvPicPr>
            <p:cNvPr id="2053" name="Picture 5"/>
            <p:cNvPicPr>
              <a:picLocks noChangeAspect="1" noChangeArrowheads="1"/>
            </p:cNvPicPr>
            <p:nvPr/>
          </p:nvPicPr>
          <p:blipFill>
            <a:blip r:embed="rId8" cstate="print"/>
            <a:srcRect/>
            <a:stretch>
              <a:fillRect/>
            </a:stretch>
          </p:blipFill>
          <p:spPr bwMode="auto">
            <a:xfrm>
              <a:off x="6019800" y="990601"/>
              <a:ext cx="1875124" cy="1066800"/>
            </a:xfrm>
            <a:prstGeom prst="rect">
              <a:avLst/>
            </a:prstGeom>
            <a:noFill/>
            <a:ln w="9525">
              <a:noFill/>
              <a:miter lim="800000"/>
              <a:headEnd/>
              <a:tailEnd/>
            </a:ln>
          </p:spPr>
        </p:pic>
        <p:pic>
          <p:nvPicPr>
            <p:cNvPr id="2054" name="Picture 6"/>
            <p:cNvPicPr>
              <a:picLocks noChangeAspect="1" noChangeArrowheads="1"/>
            </p:cNvPicPr>
            <p:nvPr/>
          </p:nvPicPr>
          <p:blipFill>
            <a:blip r:embed="rId9" cstate="print"/>
            <a:srcRect/>
            <a:stretch>
              <a:fillRect/>
            </a:stretch>
          </p:blipFill>
          <p:spPr bwMode="auto">
            <a:xfrm>
              <a:off x="4114800" y="2209800"/>
              <a:ext cx="1561167" cy="228600"/>
            </a:xfrm>
            <a:prstGeom prst="rect">
              <a:avLst/>
            </a:prstGeom>
            <a:noFill/>
            <a:ln w="9525">
              <a:noFill/>
              <a:miter lim="800000"/>
              <a:headEnd/>
              <a:tailEnd/>
            </a:ln>
          </p:spPr>
        </p:pic>
        <p:pic>
          <p:nvPicPr>
            <p:cNvPr id="2055" name="Picture 7"/>
            <p:cNvPicPr>
              <a:picLocks noChangeAspect="1" noChangeArrowheads="1"/>
            </p:cNvPicPr>
            <p:nvPr/>
          </p:nvPicPr>
          <p:blipFill>
            <a:blip r:embed="rId10" cstate="print"/>
            <a:srcRect/>
            <a:stretch>
              <a:fillRect/>
            </a:stretch>
          </p:blipFill>
          <p:spPr bwMode="auto">
            <a:xfrm>
              <a:off x="6096000" y="2210265"/>
              <a:ext cx="1843088" cy="228135"/>
            </a:xfrm>
            <a:prstGeom prst="rect">
              <a:avLst/>
            </a:prstGeom>
            <a:noFill/>
            <a:ln w="9525">
              <a:noFill/>
              <a:miter lim="800000"/>
              <a:headEnd/>
              <a:tailEnd/>
            </a:ln>
          </p:spPr>
        </p:pic>
        <p:pic>
          <p:nvPicPr>
            <p:cNvPr id="2057" name="Picture 9"/>
            <p:cNvPicPr>
              <a:picLocks noChangeAspect="1" noChangeArrowheads="1"/>
            </p:cNvPicPr>
            <p:nvPr/>
          </p:nvPicPr>
          <p:blipFill>
            <a:blip r:embed="rId11" cstate="print"/>
            <a:srcRect/>
            <a:stretch>
              <a:fillRect/>
            </a:stretch>
          </p:blipFill>
          <p:spPr bwMode="auto">
            <a:xfrm>
              <a:off x="1447800" y="2057400"/>
              <a:ext cx="1081088" cy="241584"/>
            </a:xfrm>
            <a:prstGeom prst="rect">
              <a:avLst/>
            </a:prstGeom>
            <a:noFill/>
            <a:ln w="9525">
              <a:noFill/>
              <a:miter lim="800000"/>
              <a:headEnd/>
              <a:tailEnd/>
            </a:ln>
          </p:spPr>
        </p:pic>
        <p:pic>
          <p:nvPicPr>
            <p:cNvPr id="2058" name="Picture 10"/>
            <p:cNvPicPr>
              <a:picLocks noChangeAspect="1" noChangeArrowheads="1"/>
            </p:cNvPicPr>
            <p:nvPr/>
          </p:nvPicPr>
          <p:blipFill>
            <a:blip r:embed="rId12" cstate="print"/>
            <a:srcRect/>
            <a:stretch>
              <a:fillRect/>
            </a:stretch>
          </p:blipFill>
          <p:spPr bwMode="auto">
            <a:xfrm>
              <a:off x="1447800" y="2362200"/>
              <a:ext cx="1381125" cy="242053"/>
            </a:xfrm>
            <a:prstGeom prst="rect">
              <a:avLst/>
            </a:prstGeom>
            <a:noFill/>
            <a:ln w="9525">
              <a:noFill/>
              <a:miter lim="800000"/>
              <a:headEnd/>
              <a:tailEnd/>
            </a:ln>
          </p:spPr>
        </p:pic>
      </p:grpSp>
      <p:pic>
        <p:nvPicPr>
          <p:cNvPr id="2059" name="Picture 11"/>
          <p:cNvPicPr>
            <a:picLocks noChangeAspect="1" noChangeArrowheads="1"/>
          </p:cNvPicPr>
          <p:nvPr/>
        </p:nvPicPr>
        <p:blipFill>
          <a:blip r:embed="rId13" cstate="print"/>
          <a:srcRect/>
          <a:stretch>
            <a:fillRect/>
          </a:stretch>
        </p:blipFill>
        <p:spPr bwMode="auto">
          <a:xfrm>
            <a:off x="1" y="2763300"/>
            <a:ext cx="2800350" cy="1620675"/>
          </a:xfrm>
          <a:prstGeom prst="rect">
            <a:avLst/>
          </a:prstGeom>
          <a:noFill/>
          <a:ln w="9525">
            <a:noFill/>
            <a:miter lim="800000"/>
            <a:headEnd/>
            <a:tailEnd/>
          </a:ln>
        </p:spPr>
      </p:pic>
      <p:pic>
        <p:nvPicPr>
          <p:cNvPr id="2061" name="Picture 13"/>
          <p:cNvPicPr>
            <a:picLocks noChangeAspect="1" noChangeArrowheads="1"/>
          </p:cNvPicPr>
          <p:nvPr/>
        </p:nvPicPr>
        <p:blipFill>
          <a:blip r:embed="rId14" cstate="print"/>
          <a:srcRect/>
          <a:stretch>
            <a:fillRect/>
          </a:stretch>
        </p:blipFill>
        <p:spPr bwMode="auto">
          <a:xfrm>
            <a:off x="2895600" y="3200400"/>
            <a:ext cx="2057400" cy="302559"/>
          </a:xfrm>
          <a:prstGeom prst="rect">
            <a:avLst/>
          </a:prstGeom>
          <a:noFill/>
          <a:ln w="9525">
            <a:noFill/>
            <a:miter lim="800000"/>
            <a:headEnd/>
            <a:tailEnd/>
          </a:ln>
        </p:spPr>
      </p:pic>
      <p:pic>
        <p:nvPicPr>
          <p:cNvPr id="2062" name="Picture 14"/>
          <p:cNvPicPr>
            <a:picLocks noChangeAspect="1" noChangeArrowheads="1"/>
          </p:cNvPicPr>
          <p:nvPr/>
        </p:nvPicPr>
        <p:blipFill>
          <a:blip r:embed="rId15" cstate="print"/>
          <a:srcRect/>
          <a:stretch>
            <a:fillRect/>
          </a:stretch>
        </p:blipFill>
        <p:spPr bwMode="auto">
          <a:xfrm>
            <a:off x="3124200" y="3505200"/>
            <a:ext cx="1476375" cy="295275"/>
          </a:xfrm>
          <a:prstGeom prst="rect">
            <a:avLst/>
          </a:prstGeom>
          <a:noFill/>
          <a:ln w="9525">
            <a:noFill/>
            <a:miter lim="800000"/>
            <a:headEnd/>
            <a:tailEnd/>
          </a:ln>
        </p:spPr>
      </p:pic>
      <p:pic>
        <p:nvPicPr>
          <p:cNvPr id="2063" name="Picture 15"/>
          <p:cNvPicPr>
            <a:picLocks noChangeAspect="1" noChangeArrowheads="1"/>
          </p:cNvPicPr>
          <p:nvPr/>
        </p:nvPicPr>
        <p:blipFill>
          <a:blip r:embed="rId16" cstate="print"/>
          <a:srcRect/>
          <a:stretch>
            <a:fillRect/>
          </a:stretch>
        </p:blipFill>
        <p:spPr bwMode="auto">
          <a:xfrm>
            <a:off x="4876800" y="2602084"/>
            <a:ext cx="2438400" cy="2317579"/>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4876801" y="2712413"/>
            <a:ext cx="2438400" cy="2773987"/>
          </a:xfrm>
          <a:prstGeom prst="rect">
            <a:avLst/>
          </a:prstGeom>
          <a:noFill/>
          <a:ln w="9525">
            <a:noFill/>
            <a:miter lim="800000"/>
            <a:headEnd/>
            <a:tailEnd/>
          </a:ln>
        </p:spPr>
      </p:pic>
      <p:sp>
        <p:nvSpPr>
          <p:cNvPr id="2" name="Content Placeholder 1"/>
          <p:cNvSpPr>
            <a:spLocks noGrp="1"/>
          </p:cNvSpPr>
          <p:nvPr>
            <p:ph sz="quarter" idx="1"/>
          </p:nvPr>
        </p:nvSpPr>
        <p:spPr/>
        <p:txBody>
          <a:bodyPr/>
          <a:lstStyle/>
          <a:p>
            <a:r>
              <a:rPr lang="zh-CN" altLang="en-US" dirty="0" smtClean="0"/>
              <a:t>算数平均法是我们常用的滤波方式。多采几个样，相加，求平均数</a:t>
            </a:r>
            <a:br>
              <a:rPr lang="zh-CN" altLang="en-US" dirty="0" smtClean="0"/>
            </a:br>
            <a:r>
              <a:rPr lang="en-US" dirty="0" smtClean="0"/>
              <a:t>x=（a0+a1+a2）/3</a:t>
            </a:r>
          </a:p>
          <a:p>
            <a:r>
              <a:rPr lang="zh-CN" altLang="en-US" dirty="0" smtClean="0"/>
              <a:t>在这个基础上做一些改进，比如，最近采的样比较重要权重比较高</a:t>
            </a:r>
            <a:br>
              <a:rPr lang="zh-CN" altLang="en-US" dirty="0" smtClean="0"/>
            </a:br>
            <a:r>
              <a:rPr lang="en-US" dirty="0" smtClean="0"/>
              <a:t>x=a0*0.1+a1*0.3+a2*0.6</a:t>
            </a:r>
          </a:p>
          <a:p>
            <a:r>
              <a:rPr lang="zh-CN" altLang="en-US" dirty="0" smtClean="0"/>
              <a:t>接着呢又觉得</a:t>
            </a:r>
            <a:r>
              <a:rPr lang="en-US" altLang="zh-CN" dirty="0" smtClean="0"/>
              <a:t>0.1</a:t>
            </a:r>
            <a:r>
              <a:rPr lang="zh-CN" altLang="en-US" dirty="0" smtClean="0"/>
              <a:t>，</a:t>
            </a:r>
            <a:r>
              <a:rPr lang="en-US" altLang="zh-CN" dirty="0" smtClean="0"/>
              <a:t>0.3</a:t>
            </a:r>
            <a:r>
              <a:rPr lang="zh-CN" altLang="en-US" dirty="0" smtClean="0"/>
              <a:t>，</a:t>
            </a:r>
            <a:r>
              <a:rPr lang="en-US" altLang="zh-CN" dirty="0" smtClean="0"/>
              <a:t>0.6</a:t>
            </a:r>
            <a:r>
              <a:rPr lang="zh-CN" altLang="en-US" dirty="0" smtClean="0"/>
              <a:t>系数是固定的，比较蠢，比较木头，能不能根据实际情况自动改变</a:t>
            </a:r>
            <a:br>
              <a:rPr lang="zh-CN" altLang="en-US" dirty="0" smtClean="0"/>
            </a:br>
            <a:r>
              <a:rPr lang="zh-CN" altLang="en-US" dirty="0" smtClean="0"/>
              <a:t>于是就有了自适应滤波</a:t>
            </a:r>
            <a:br>
              <a:rPr lang="zh-CN" altLang="en-US" dirty="0" smtClean="0"/>
            </a:br>
            <a:r>
              <a:rPr lang="zh-CN" altLang="en-US" dirty="0" smtClean="0"/>
              <a:t>牛人卡尔曼（还活着现在）发明了一种“简单的”自适应滤波方法“卡尔曼滤波”</a:t>
            </a:r>
            <a:endParaRPr lang="en-US" altLang="zh-CN" dirty="0" smtClean="0"/>
          </a:p>
          <a:p>
            <a:pPr lvl="1"/>
            <a:r>
              <a:rPr lang="zh-CN" altLang="en-US" dirty="0" smtClean="0"/>
              <a:t>卡尔曼滤波最大的不同是它先用各种方式“计算”“预测值”，</a:t>
            </a:r>
            <a:endParaRPr lang="en-US" altLang="zh-CN" dirty="0" smtClean="0"/>
          </a:p>
          <a:p>
            <a:pPr lvl="1"/>
            <a:r>
              <a:rPr lang="zh-CN" altLang="en-US" dirty="0" smtClean="0"/>
              <a:t>然后再用“预测值”和“实际测量值”算出最终结果。</a:t>
            </a:r>
            <a:endParaRPr lang="en-US" altLang="zh-CN" dirty="0" smtClean="0"/>
          </a:p>
          <a:p>
            <a:pPr lvl="1"/>
            <a:r>
              <a:rPr lang="zh-CN" altLang="en-US" dirty="0" smtClean="0"/>
              <a:t>有了最终结果后，还要把“最终结果”和“预测”值做比较，衡量一下是不是“最终结果”是不是靠谱。</a:t>
            </a:r>
            <a:endParaRPr lang="en-US" altLang="zh-CN" dirty="0" smtClean="0"/>
          </a:p>
          <a:p>
            <a:pPr lvl="2"/>
            <a:r>
              <a:rPr lang="zh-CN" altLang="en-US" dirty="0" smtClean="0"/>
              <a:t>如果相差比较小，说明“预测”是比较正确的，下次计算的时候就提高“预测值”的权重，</a:t>
            </a:r>
            <a:endParaRPr lang="en-US" altLang="zh-CN" dirty="0" smtClean="0"/>
          </a:p>
          <a:p>
            <a:pPr lvl="2"/>
            <a:r>
              <a:rPr lang="zh-CN" altLang="en-US" dirty="0" smtClean="0"/>
              <a:t>反之就提高“实际测量值”的权重</a:t>
            </a:r>
            <a:endParaRPr lang="en-US" dirty="0"/>
          </a:p>
        </p:txBody>
      </p:sp>
      <p:sp>
        <p:nvSpPr>
          <p:cNvPr id="3" name="Title 2"/>
          <p:cNvSpPr>
            <a:spLocks noGrp="1"/>
          </p:cNvSpPr>
          <p:nvPr>
            <p:ph type="title"/>
          </p:nvPr>
        </p:nvSpPr>
        <p:spPr/>
        <p:txBody>
          <a:bodyPr/>
          <a:lstStyle/>
          <a:p>
            <a:r>
              <a:rPr lang="zh-CN" altLang="en-US" dirty="0" smtClean="0"/>
              <a:t>卡尔曼滤波</a:t>
            </a:r>
            <a:endParaRPr lang="en-US" dirty="0"/>
          </a:p>
        </p:txBody>
      </p:sp>
      <p:sp>
        <p:nvSpPr>
          <p:cNvPr id="4" name="Content Placeholder 3"/>
          <p:cNvSpPr>
            <a:spLocks noGrp="1"/>
          </p:cNvSpPr>
          <p:nvPr>
            <p:ph sz="quarter" idx="10"/>
          </p:nvPr>
        </p:nvSpPr>
        <p:spPr/>
        <p:txBody>
          <a:bodyPr/>
          <a:lstStyle/>
          <a:p>
            <a:r>
              <a:rPr lang="en-US" dirty="0" smtClean="0">
                <a:hlinkClick r:id="rId3"/>
              </a:rPr>
              <a:t>http://www.bzarg.com/p/how-a-kalman-filter-works-in-pictures/</a:t>
            </a:r>
            <a:endParaRPr lang="en-US" dirty="0" smtClean="0"/>
          </a:p>
          <a:p>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hlinkClick r:id="rId2"/>
              </a:rPr>
              <a:t>http://www.bzarg.com/p/how-a-kalman-filter-works-in-pictures/</a:t>
            </a:r>
            <a:endParaRPr lang="en-US" dirty="0" smtClean="0"/>
          </a:p>
          <a:p>
            <a:endParaRPr lang="en-US" dirty="0"/>
          </a:p>
        </p:txBody>
      </p:sp>
      <p:pic>
        <p:nvPicPr>
          <p:cNvPr id="6146" name="Picture 2"/>
          <p:cNvPicPr>
            <a:picLocks noChangeAspect="1" noChangeArrowheads="1"/>
          </p:cNvPicPr>
          <p:nvPr/>
        </p:nvPicPr>
        <p:blipFill>
          <a:blip r:embed="rId3" cstate="print"/>
          <a:srcRect/>
          <a:stretch>
            <a:fillRect/>
          </a:stretch>
        </p:blipFill>
        <p:spPr bwMode="auto">
          <a:xfrm>
            <a:off x="381000" y="990600"/>
            <a:ext cx="1976872" cy="2066925"/>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2438400" y="990600"/>
            <a:ext cx="2324006" cy="2057400"/>
          </a:xfrm>
          <a:prstGeom prst="rect">
            <a:avLst/>
          </a:prstGeom>
          <a:noFill/>
          <a:ln w="9525">
            <a:noFill/>
            <a:miter lim="800000"/>
            <a:headEnd/>
            <a:tailEnd/>
          </a:ln>
        </p:spPr>
      </p:pic>
      <p:pic>
        <p:nvPicPr>
          <p:cNvPr id="6148" name="Picture 4"/>
          <p:cNvPicPr>
            <a:picLocks noChangeAspect="1" noChangeArrowheads="1"/>
          </p:cNvPicPr>
          <p:nvPr/>
        </p:nvPicPr>
        <p:blipFill>
          <a:blip r:embed="rId5" cstate="print"/>
          <a:srcRect/>
          <a:stretch>
            <a:fillRect/>
          </a:stretch>
        </p:blipFill>
        <p:spPr bwMode="auto">
          <a:xfrm>
            <a:off x="4800600" y="990600"/>
            <a:ext cx="2194560" cy="2057400"/>
          </a:xfrm>
          <a:prstGeom prst="rect">
            <a:avLst/>
          </a:prstGeom>
          <a:noFill/>
          <a:ln w="9525">
            <a:noFill/>
            <a:miter lim="800000"/>
            <a:headEnd/>
            <a:tailEnd/>
          </a:ln>
        </p:spPr>
      </p:pic>
      <p:pic>
        <p:nvPicPr>
          <p:cNvPr id="6149" name="Picture 5"/>
          <p:cNvPicPr>
            <a:picLocks noChangeAspect="1" noChangeArrowheads="1"/>
          </p:cNvPicPr>
          <p:nvPr/>
        </p:nvPicPr>
        <p:blipFill>
          <a:blip r:embed="rId6" cstate="print"/>
          <a:srcRect/>
          <a:stretch>
            <a:fillRect/>
          </a:stretch>
        </p:blipFill>
        <p:spPr bwMode="auto">
          <a:xfrm>
            <a:off x="457200" y="3200400"/>
            <a:ext cx="1752600" cy="1094451"/>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0"/>
          </p:nvPr>
        </p:nvSpPr>
        <p:spPr/>
        <p:txBody>
          <a:bodyPr/>
          <a:lstStyle/>
          <a:p>
            <a:r>
              <a:rPr lang="en-US" dirty="0" smtClean="0"/>
              <a:t>http://www.bzarg.com/p/how-a-kalman-filter-works-in-pictures/</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381001" y="990601"/>
            <a:ext cx="1837206" cy="167640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2514599" y="990600"/>
            <a:ext cx="1839273" cy="1676400"/>
          </a:xfrm>
          <a:prstGeom prst="rect">
            <a:avLst/>
          </a:prstGeom>
          <a:noFill/>
          <a:ln w="9525">
            <a:noFill/>
            <a:miter lim="800000"/>
            <a:headEnd/>
            <a:tailEnd/>
          </a:ln>
        </p:spPr>
      </p:pic>
      <p:pic>
        <p:nvPicPr>
          <p:cNvPr id="7172" name="Picture 4"/>
          <p:cNvPicPr>
            <a:picLocks noChangeAspect="1" noChangeArrowheads="1"/>
          </p:cNvPicPr>
          <p:nvPr/>
        </p:nvPicPr>
        <p:blipFill>
          <a:blip r:embed="rId4" cstate="print"/>
          <a:srcRect/>
          <a:stretch>
            <a:fillRect/>
          </a:stretch>
        </p:blipFill>
        <p:spPr bwMode="auto">
          <a:xfrm>
            <a:off x="4800600" y="1447800"/>
            <a:ext cx="1952625" cy="742950"/>
          </a:xfrm>
          <a:prstGeom prst="rect">
            <a:avLst/>
          </a:prstGeom>
          <a:noFill/>
          <a:ln w="9525">
            <a:noFill/>
            <a:miter lim="800000"/>
            <a:headEnd/>
            <a:tailEnd/>
          </a:ln>
        </p:spPr>
      </p:pic>
      <p:pic>
        <p:nvPicPr>
          <p:cNvPr id="7173" name="Picture 5"/>
          <p:cNvPicPr>
            <a:picLocks noChangeAspect="1" noChangeArrowheads="1"/>
          </p:cNvPicPr>
          <p:nvPr/>
        </p:nvPicPr>
        <p:blipFill>
          <a:blip r:embed="rId5" cstate="print"/>
          <a:srcRect/>
          <a:stretch>
            <a:fillRect/>
          </a:stretch>
        </p:blipFill>
        <p:spPr bwMode="auto">
          <a:xfrm>
            <a:off x="381000" y="2743199"/>
            <a:ext cx="1905000" cy="1710359"/>
          </a:xfrm>
          <a:prstGeom prst="rect">
            <a:avLst/>
          </a:prstGeom>
          <a:noFill/>
          <a:ln w="9525">
            <a:noFill/>
            <a:miter lim="800000"/>
            <a:headEnd/>
            <a:tailEnd/>
          </a:ln>
        </p:spPr>
      </p:pic>
      <p:sp>
        <p:nvSpPr>
          <p:cNvPr id="9" name="Rectangle 8"/>
          <p:cNvSpPr/>
          <p:nvPr/>
        </p:nvSpPr>
        <p:spPr>
          <a:xfrm>
            <a:off x="2819400" y="4724400"/>
            <a:ext cx="4267200" cy="584775"/>
          </a:xfrm>
          <a:prstGeom prst="rect">
            <a:avLst/>
          </a:prstGeom>
        </p:spPr>
        <p:txBody>
          <a:bodyPr wrap="square">
            <a:spAutoFit/>
          </a:bodyPr>
          <a:lstStyle/>
          <a:p>
            <a:pPr fontAlgn="base"/>
            <a:r>
              <a:rPr lang="en-US" sz="800" dirty="0" smtClean="0"/>
              <a:t>In other words, the </a:t>
            </a:r>
            <a:r>
              <a:rPr lang="en-US" sz="800" b="1" dirty="0" smtClean="0"/>
              <a:t>new best estimate</a:t>
            </a:r>
            <a:r>
              <a:rPr lang="en-US" sz="800" dirty="0" smtClean="0"/>
              <a:t> is a </a:t>
            </a:r>
            <a:r>
              <a:rPr lang="en-US" sz="800" b="1" dirty="0" smtClean="0"/>
              <a:t>prediction</a:t>
            </a:r>
            <a:r>
              <a:rPr lang="en-US" sz="800" dirty="0" smtClean="0"/>
              <a:t> made from</a:t>
            </a:r>
            <a:r>
              <a:rPr lang="en-US" sz="800" b="1" dirty="0" smtClean="0"/>
              <a:t> previous best estimate</a:t>
            </a:r>
            <a:r>
              <a:rPr lang="en-US" sz="800" dirty="0" smtClean="0"/>
              <a:t>, plus a </a:t>
            </a:r>
            <a:r>
              <a:rPr lang="en-US" sz="800" b="1" dirty="0" smtClean="0"/>
              <a:t>correction</a:t>
            </a:r>
            <a:r>
              <a:rPr lang="en-US" sz="800" dirty="0" smtClean="0"/>
              <a:t> for </a:t>
            </a:r>
            <a:r>
              <a:rPr lang="en-US" sz="800" b="1" dirty="0" smtClean="0"/>
              <a:t>known external influences</a:t>
            </a:r>
            <a:r>
              <a:rPr lang="en-US" sz="800" dirty="0" smtClean="0"/>
              <a:t>.</a:t>
            </a:r>
          </a:p>
          <a:p>
            <a:pPr fontAlgn="base"/>
            <a:r>
              <a:rPr lang="en-US" sz="800" dirty="0" smtClean="0"/>
              <a:t>And the </a:t>
            </a:r>
            <a:r>
              <a:rPr lang="en-US" sz="800" b="1" dirty="0" smtClean="0"/>
              <a:t>new uncertainty</a:t>
            </a:r>
            <a:r>
              <a:rPr lang="en-US" sz="800" dirty="0" smtClean="0"/>
              <a:t> is </a:t>
            </a:r>
            <a:r>
              <a:rPr lang="en-US" sz="800" b="1" dirty="0" smtClean="0"/>
              <a:t>predicted</a:t>
            </a:r>
            <a:r>
              <a:rPr lang="en-US" sz="800" dirty="0" smtClean="0"/>
              <a:t> from the </a:t>
            </a:r>
            <a:r>
              <a:rPr lang="en-US" sz="800" b="1" dirty="0" smtClean="0"/>
              <a:t>old uncertainty</a:t>
            </a:r>
            <a:r>
              <a:rPr lang="en-US" sz="800" dirty="0" smtClean="0"/>
              <a:t>, with some </a:t>
            </a:r>
            <a:r>
              <a:rPr lang="en-US" sz="800" b="1" dirty="0" smtClean="0"/>
              <a:t>additional uncertainty from the environment</a:t>
            </a:r>
            <a:r>
              <a:rPr lang="en-US" sz="800" dirty="0" smtClean="0"/>
              <a:t>.</a:t>
            </a:r>
            <a:endParaRPr lang="en-US" sz="800" dirty="0"/>
          </a:p>
        </p:txBody>
      </p:sp>
      <p:pic>
        <p:nvPicPr>
          <p:cNvPr id="7174" name="Picture 6"/>
          <p:cNvPicPr>
            <a:picLocks noChangeAspect="1" noChangeArrowheads="1"/>
          </p:cNvPicPr>
          <p:nvPr/>
        </p:nvPicPr>
        <p:blipFill>
          <a:blip r:embed="rId6" cstate="print"/>
          <a:srcRect/>
          <a:stretch>
            <a:fillRect/>
          </a:stretch>
        </p:blipFill>
        <p:spPr bwMode="auto">
          <a:xfrm>
            <a:off x="2514601" y="2743201"/>
            <a:ext cx="1828800" cy="1752264"/>
          </a:xfrm>
          <a:prstGeom prst="rect">
            <a:avLst/>
          </a:prstGeom>
          <a:noFill/>
          <a:ln w="9525">
            <a:noFill/>
            <a:miter lim="800000"/>
            <a:headEnd/>
            <a:tailEnd/>
          </a:ln>
        </p:spPr>
      </p:pic>
      <p:pic>
        <p:nvPicPr>
          <p:cNvPr id="7175" name="Picture 7"/>
          <p:cNvPicPr>
            <a:picLocks noChangeAspect="1" noChangeArrowheads="1"/>
          </p:cNvPicPr>
          <p:nvPr/>
        </p:nvPicPr>
        <p:blipFill>
          <a:blip r:embed="rId7" cstate="print"/>
          <a:srcRect/>
          <a:stretch>
            <a:fillRect/>
          </a:stretch>
        </p:blipFill>
        <p:spPr bwMode="auto">
          <a:xfrm>
            <a:off x="4400550" y="2971800"/>
            <a:ext cx="2914650" cy="923925"/>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lnSpcReduction="10000"/>
          </a:bodyPr>
          <a:lstStyle/>
          <a:p>
            <a:r>
              <a:rPr lang="zh-CN" altLang="en-US" dirty="0" smtClean="0"/>
              <a:t>期望最大算法是一种从不完全数据或有数据丢失的数据集（存在隐含变量）中求解概率模型参数的最大似然估计方法。 </a:t>
            </a:r>
            <a:endParaRPr lang="en-US" altLang="zh-CN" dirty="0" smtClean="0"/>
          </a:p>
          <a:p>
            <a:r>
              <a:rPr lang="en-US" altLang="zh-CN" dirty="0" smtClean="0"/>
              <a:t>EM</a:t>
            </a:r>
            <a:r>
              <a:rPr lang="zh-CN" altLang="en-US" dirty="0" smtClean="0"/>
              <a:t>算法就是这样，</a:t>
            </a:r>
            <a:r>
              <a:rPr lang="zh-CN" altLang="en-US" b="1" dirty="0" smtClean="0"/>
              <a:t>假设我们想估计知道</a:t>
            </a:r>
            <a:r>
              <a:rPr lang="en-US" altLang="zh-CN" b="1" dirty="0" smtClean="0"/>
              <a:t>A</a:t>
            </a:r>
            <a:r>
              <a:rPr lang="zh-CN" altLang="en-US" b="1" dirty="0" smtClean="0"/>
              <a:t>和</a:t>
            </a:r>
            <a:r>
              <a:rPr lang="en-US" altLang="zh-CN" b="1" dirty="0" smtClean="0"/>
              <a:t>B</a:t>
            </a:r>
            <a:r>
              <a:rPr lang="zh-CN" altLang="en-US" b="1" dirty="0" smtClean="0"/>
              <a:t>两个参数</a:t>
            </a:r>
            <a:r>
              <a:rPr lang="zh-CN" altLang="en-US" dirty="0" smtClean="0"/>
              <a:t>，在开始状态下二者都是未知的，但如果知道了</a:t>
            </a:r>
            <a:r>
              <a:rPr lang="en-US" altLang="zh-CN" dirty="0" smtClean="0"/>
              <a:t>A</a:t>
            </a:r>
            <a:r>
              <a:rPr lang="zh-CN" altLang="en-US" dirty="0" smtClean="0"/>
              <a:t>的信息就可以得到</a:t>
            </a:r>
            <a:r>
              <a:rPr lang="en-US" altLang="zh-CN" dirty="0" smtClean="0"/>
              <a:t>B</a:t>
            </a:r>
            <a:r>
              <a:rPr lang="zh-CN" altLang="en-US" dirty="0" smtClean="0"/>
              <a:t>的信息，反过来知道了</a:t>
            </a:r>
            <a:r>
              <a:rPr lang="en-US" altLang="zh-CN" dirty="0" smtClean="0"/>
              <a:t>B</a:t>
            </a:r>
            <a:r>
              <a:rPr lang="zh-CN" altLang="en-US" dirty="0" smtClean="0"/>
              <a:t>也就得到了</a:t>
            </a:r>
            <a:r>
              <a:rPr lang="en-US" altLang="zh-CN" dirty="0" smtClean="0"/>
              <a:t>A</a:t>
            </a:r>
            <a:r>
              <a:rPr lang="zh-CN" altLang="en-US" dirty="0" smtClean="0"/>
              <a:t>。</a:t>
            </a:r>
            <a:endParaRPr lang="en-US" altLang="zh-CN" dirty="0" smtClean="0"/>
          </a:p>
          <a:p>
            <a:pPr lvl="1"/>
            <a:r>
              <a:rPr lang="zh-CN" altLang="en-US" dirty="0" smtClean="0"/>
              <a:t>可</a:t>
            </a:r>
            <a:r>
              <a:rPr lang="zh-CN" altLang="en-US" dirty="0" smtClean="0"/>
              <a:t>以考虑首先赋予</a:t>
            </a:r>
            <a:r>
              <a:rPr lang="en-US" altLang="zh-CN" dirty="0" smtClean="0"/>
              <a:t>A</a:t>
            </a:r>
            <a:r>
              <a:rPr lang="zh-CN" altLang="en-US" dirty="0" smtClean="0"/>
              <a:t>某种初值，以此得到</a:t>
            </a:r>
            <a:r>
              <a:rPr lang="en-US" altLang="zh-CN" dirty="0" smtClean="0"/>
              <a:t>B</a:t>
            </a:r>
            <a:r>
              <a:rPr lang="zh-CN" altLang="en-US" dirty="0" smtClean="0"/>
              <a:t>的估计值</a:t>
            </a:r>
            <a:r>
              <a:rPr lang="zh-CN" altLang="en-US" dirty="0" smtClean="0"/>
              <a:t>，</a:t>
            </a:r>
            <a:endParaRPr lang="en-US" altLang="zh-CN" dirty="0" smtClean="0"/>
          </a:p>
          <a:p>
            <a:pPr lvl="1"/>
            <a:r>
              <a:rPr lang="zh-CN" altLang="en-US" dirty="0" smtClean="0"/>
              <a:t>然</a:t>
            </a:r>
            <a:r>
              <a:rPr lang="zh-CN" altLang="en-US" dirty="0" smtClean="0"/>
              <a:t>后从</a:t>
            </a:r>
            <a:r>
              <a:rPr lang="en-US" altLang="zh-CN" dirty="0" smtClean="0"/>
              <a:t>B</a:t>
            </a:r>
            <a:r>
              <a:rPr lang="zh-CN" altLang="en-US" dirty="0" smtClean="0"/>
              <a:t>的当前值出发，重新估计</a:t>
            </a:r>
            <a:r>
              <a:rPr lang="en-US" altLang="zh-CN" dirty="0" smtClean="0"/>
              <a:t>A</a:t>
            </a:r>
            <a:r>
              <a:rPr lang="zh-CN" altLang="en-US" dirty="0" smtClean="0"/>
              <a:t>的取值</a:t>
            </a:r>
            <a:r>
              <a:rPr lang="zh-CN" altLang="en-US" dirty="0" smtClean="0"/>
              <a:t>，</a:t>
            </a:r>
            <a:endParaRPr lang="en-US" altLang="zh-CN" dirty="0" smtClean="0"/>
          </a:p>
          <a:p>
            <a:pPr lvl="1"/>
            <a:r>
              <a:rPr lang="zh-CN" altLang="en-US" dirty="0" smtClean="0"/>
              <a:t>这</a:t>
            </a:r>
            <a:r>
              <a:rPr lang="zh-CN" altLang="en-US" dirty="0" smtClean="0"/>
              <a:t>个过程一直持续到收敛为止</a:t>
            </a:r>
            <a:r>
              <a:rPr lang="zh-CN" altLang="en-US" dirty="0" smtClean="0"/>
              <a:t>。</a:t>
            </a:r>
            <a:endParaRPr lang="en-US" altLang="zh-CN" dirty="0" smtClean="0"/>
          </a:p>
          <a:p>
            <a:pPr lvl="1"/>
            <a:r>
              <a:rPr lang="zh-CN" altLang="en-US" dirty="0" smtClean="0"/>
              <a:t>这犹如在</a:t>
            </a:r>
            <a:r>
              <a:rPr lang="en-US" altLang="zh-CN" dirty="0" smtClean="0"/>
              <a:t>x-y</a:t>
            </a:r>
            <a:r>
              <a:rPr lang="zh-CN" altLang="en-US" dirty="0" smtClean="0"/>
              <a:t>坐标系中找一个曲线的极值，然而曲线函数不能直接求导，因此什么梯度下降方法就不适用了。但固定一个变量后，另外一个可以通过求导得到，因此可以使用坐标上升法，一次固定一个变量，对另外的求极值，最后逐步逼近极值。对应到</a:t>
            </a:r>
            <a:r>
              <a:rPr lang="en-US" altLang="zh-CN" dirty="0" smtClean="0"/>
              <a:t>EM</a:t>
            </a:r>
            <a:r>
              <a:rPr lang="zh-CN" altLang="en-US" dirty="0" smtClean="0"/>
              <a:t>上，</a:t>
            </a:r>
            <a:r>
              <a:rPr lang="en-US" altLang="zh-CN" b="1" dirty="0" smtClean="0"/>
              <a:t>E</a:t>
            </a:r>
            <a:r>
              <a:rPr lang="zh-CN" altLang="en-US" b="1" dirty="0" smtClean="0"/>
              <a:t>步：</a:t>
            </a:r>
            <a:r>
              <a:rPr lang="zh-CN" altLang="en-US" dirty="0" smtClean="0"/>
              <a:t>固定</a:t>
            </a:r>
            <a:r>
              <a:rPr lang="en-US" altLang="zh-CN" dirty="0" smtClean="0"/>
              <a:t>θ</a:t>
            </a:r>
            <a:r>
              <a:rPr lang="zh-CN" altLang="en-US" dirty="0" smtClean="0"/>
              <a:t>，优化</a:t>
            </a:r>
            <a:r>
              <a:rPr lang="en-US" altLang="zh-CN" dirty="0" smtClean="0"/>
              <a:t>Q</a:t>
            </a:r>
            <a:r>
              <a:rPr lang="zh-CN" altLang="en-US" dirty="0" smtClean="0"/>
              <a:t>；</a:t>
            </a:r>
            <a:r>
              <a:rPr lang="en-US" altLang="zh-CN" b="1" dirty="0" smtClean="0"/>
              <a:t>M</a:t>
            </a:r>
            <a:r>
              <a:rPr lang="zh-CN" altLang="en-US" b="1" dirty="0" smtClean="0"/>
              <a:t>步：</a:t>
            </a:r>
            <a:r>
              <a:rPr lang="zh-CN" altLang="en-US" dirty="0" smtClean="0"/>
              <a:t>固定</a:t>
            </a:r>
            <a:r>
              <a:rPr lang="en-US" altLang="zh-CN" dirty="0" smtClean="0"/>
              <a:t>Q</a:t>
            </a:r>
            <a:r>
              <a:rPr lang="zh-CN" altLang="en-US" dirty="0" smtClean="0"/>
              <a:t>，优化</a:t>
            </a:r>
            <a:r>
              <a:rPr lang="en-US" altLang="zh-CN" dirty="0" smtClean="0"/>
              <a:t>θ</a:t>
            </a:r>
            <a:r>
              <a:rPr lang="zh-CN" altLang="en-US" dirty="0" smtClean="0"/>
              <a:t>；交替将极值推向最大</a:t>
            </a:r>
            <a:r>
              <a:rPr lang="zh-CN" altLang="en-US" dirty="0" smtClean="0"/>
              <a:t>。</a:t>
            </a:r>
            <a:endParaRPr lang="en-US" altLang="zh-CN" dirty="0" smtClean="0"/>
          </a:p>
          <a:p>
            <a:pPr marL="232733" lvl="1">
              <a:spcBef>
                <a:spcPts val="509"/>
              </a:spcBef>
              <a:buClr>
                <a:schemeClr val="accent1"/>
              </a:buClr>
            </a:pPr>
            <a:r>
              <a:rPr lang="zh-CN" altLang="en-US" sz="1000" dirty="0" smtClean="0">
                <a:solidFill>
                  <a:schemeClr val="tx1"/>
                </a:solidFill>
              </a:rPr>
              <a:t>你不知道抽取的那</a:t>
            </a:r>
            <a:r>
              <a:rPr lang="en-US" altLang="zh-CN" sz="1000" dirty="0" smtClean="0">
                <a:solidFill>
                  <a:schemeClr val="tx1"/>
                </a:solidFill>
              </a:rPr>
              <a:t>200</a:t>
            </a:r>
            <a:r>
              <a:rPr lang="zh-CN" altLang="en-US" sz="1000" dirty="0" smtClean="0">
                <a:solidFill>
                  <a:schemeClr val="tx1"/>
                </a:solidFill>
              </a:rPr>
              <a:t>个人里面的每一个人到底是从男生的那个身高分布里面抽取的，还是女生的那个身高分布抽取的。</a:t>
            </a:r>
            <a:r>
              <a:rPr lang="zh-CN" altLang="en-US" sz="1000" dirty="0" smtClean="0">
                <a:solidFill>
                  <a:srgbClr val="FF0000"/>
                </a:solidFill>
              </a:rPr>
              <a:t>用数学的语言就是，抽取得到的每个样本都不知道是从哪个分布抽取的</a:t>
            </a:r>
            <a:endParaRPr lang="en-US" altLang="zh-CN" sz="1000" dirty="0" smtClean="0">
              <a:solidFill>
                <a:srgbClr val="FF0000"/>
              </a:solidFill>
            </a:endParaRPr>
          </a:p>
          <a:p>
            <a:pPr lvl="1"/>
            <a:r>
              <a:rPr lang="zh-CN" altLang="en-US" dirty="0" smtClean="0"/>
              <a:t>在</a:t>
            </a:r>
            <a:r>
              <a:rPr lang="zh-CN" altLang="en-US" dirty="0" smtClean="0"/>
              <a:t>我们上面这个问题里面，我们是先随便猜一下男生（身高）的正态分布的参数：如均值和方差是多少。例如男生的均值是</a:t>
            </a:r>
            <a:r>
              <a:rPr lang="en-US" altLang="zh-CN" dirty="0" smtClean="0"/>
              <a:t>1</a:t>
            </a:r>
            <a:r>
              <a:rPr lang="zh-CN" altLang="en-US" dirty="0" smtClean="0"/>
              <a:t>米</a:t>
            </a:r>
            <a:r>
              <a:rPr lang="en-US" altLang="zh-CN" dirty="0" smtClean="0"/>
              <a:t>7</a:t>
            </a:r>
            <a:r>
              <a:rPr lang="zh-CN" altLang="en-US" dirty="0" smtClean="0"/>
              <a:t>，方差是</a:t>
            </a:r>
            <a:r>
              <a:rPr lang="en-US" altLang="zh-CN" dirty="0" smtClean="0"/>
              <a:t>0.1</a:t>
            </a:r>
            <a:r>
              <a:rPr lang="zh-CN" altLang="en-US" dirty="0" smtClean="0"/>
              <a:t>米（当然了，刚开始肯定没那么准），然后计算出每个人更可能属于第一个还是第二个正态分布中的（例如，这个人的身高是</a:t>
            </a:r>
            <a:r>
              <a:rPr lang="en-US" altLang="zh-CN" dirty="0" smtClean="0"/>
              <a:t>1</a:t>
            </a:r>
            <a:r>
              <a:rPr lang="zh-CN" altLang="en-US" dirty="0" smtClean="0"/>
              <a:t>米</a:t>
            </a:r>
            <a:r>
              <a:rPr lang="en-US" altLang="zh-CN" dirty="0" smtClean="0"/>
              <a:t>8</a:t>
            </a:r>
            <a:r>
              <a:rPr lang="zh-CN" altLang="en-US" dirty="0" smtClean="0"/>
              <a:t>，那很明显，他最大可能属于男生的那个分布），这个是属于</a:t>
            </a:r>
            <a:r>
              <a:rPr lang="en-US" altLang="zh-CN" dirty="0" smtClean="0"/>
              <a:t>Expectation</a:t>
            </a:r>
            <a:r>
              <a:rPr lang="zh-CN" altLang="en-US" dirty="0" smtClean="0"/>
              <a:t>一步</a:t>
            </a:r>
            <a:r>
              <a:rPr lang="zh-CN" altLang="en-US" dirty="0" smtClean="0"/>
              <a:t>。</a:t>
            </a:r>
            <a:endParaRPr lang="en-US" altLang="zh-CN" dirty="0" smtClean="0"/>
          </a:p>
          <a:p>
            <a:pPr lvl="1"/>
            <a:r>
              <a:rPr lang="zh-CN" altLang="en-US" dirty="0" smtClean="0"/>
              <a:t>有</a:t>
            </a:r>
            <a:r>
              <a:rPr lang="zh-CN" altLang="en-US" dirty="0" smtClean="0"/>
              <a:t>了每个人的归属，或者说我们已经大概地按上面的方法将这</a:t>
            </a:r>
            <a:r>
              <a:rPr lang="en-US" altLang="zh-CN" dirty="0" smtClean="0"/>
              <a:t>200</a:t>
            </a:r>
            <a:r>
              <a:rPr lang="zh-CN" altLang="en-US" dirty="0" smtClean="0"/>
              <a:t>个人分为男生和女生两部分，我们就可以根据之前说的最大似然那样，通过这些被大概分为男生的</a:t>
            </a:r>
            <a:r>
              <a:rPr lang="en-US" altLang="zh-CN" dirty="0" smtClean="0"/>
              <a:t>n</a:t>
            </a:r>
            <a:r>
              <a:rPr lang="zh-CN" altLang="en-US" dirty="0" smtClean="0"/>
              <a:t>个人来重新估计第一个分布的参数，女生的那个分布同样方法重新估计。这个是</a:t>
            </a:r>
            <a:r>
              <a:rPr lang="en-US" altLang="zh-CN" dirty="0" smtClean="0"/>
              <a:t>Maximization</a:t>
            </a:r>
            <a:r>
              <a:rPr lang="zh-CN" altLang="en-US" dirty="0" smtClean="0"/>
              <a:t>。</a:t>
            </a:r>
            <a:endParaRPr lang="en-US" altLang="zh-CN" dirty="0" smtClean="0"/>
          </a:p>
          <a:p>
            <a:pPr lvl="1"/>
            <a:r>
              <a:rPr lang="zh-CN" altLang="en-US" dirty="0" smtClean="0"/>
              <a:t>然</a:t>
            </a:r>
            <a:r>
              <a:rPr lang="zh-CN" altLang="en-US" dirty="0" smtClean="0"/>
              <a:t>后，当我们更新了这两个分布的时候，每一个属于这两个分布的概率又变了，那么我们就再需要调整</a:t>
            </a:r>
            <a:r>
              <a:rPr lang="en-US" altLang="zh-CN" dirty="0" smtClean="0"/>
              <a:t>E</a:t>
            </a:r>
            <a:r>
              <a:rPr lang="zh-CN" altLang="en-US" dirty="0" smtClean="0"/>
              <a:t>步</a:t>
            </a:r>
            <a:r>
              <a:rPr lang="en-US" altLang="zh-CN" dirty="0" smtClean="0"/>
              <a:t>……</a:t>
            </a:r>
            <a:r>
              <a:rPr lang="zh-CN" altLang="en-US" dirty="0" smtClean="0"/>
              <a:t>如此往复，直到参数基本不再发生变化为止</a:t>
            </a:r>
            <a:r>
              <a:rPr lang="zh-CN" altLang="en-US" dirty="0" smtClean="0"/>
              <a:t>。</a:t>
            </a:r>
            <a:endParaRPr lang="en-US" altLang="zh-CN" dirty="0" smtClean="0"/>
          </a:p>
          <a:p>
            <a:pPr lvl="1"/>
            <a:r>
              <a:rPr lang="zh-CN" altLang="en-US" dirty="0" smtClean="0"/>
              <a:t>这里把每个人（样本）的完整描述看做是三元组</a:t>
            </a:r>
            <a:r>
              <a:rPr lang="en-US" altLang="zh-CN" dirty="0" err="1" smtClean="0"/>
              <a:t>y</a:t>
            </a:r>
            <a:r>
              <a:rPr lang="en-US" altLang="zh-CN" baseline="-25000" dirty="0" err="1" smtClean="0"/>
              <a:t>i</a:t>
            </a:r>
            <a:r>
              <a:rPr lang="en-US" altLang="zh-CN" dirty="0" smtClean="0"/>
              <a:t>={x</a:t>
            </a:r>
            <a:r>
              <a:rPr lang="en-US" altLang="zh-CN" baseline="-25000" dirty="0" smtClean="0"/>
              <a:t>i</a:t>
            </a:r>
            <a:r>
              <a:rPr lang="en-US" altLang="zh-CN" dirty="0" smtClean="0"/>
              <a:t>,z</a:t>
            </a:r>
            <a:r>
              <a:rPr lang="en-US" altLang="zh-CN" baseline="-25000" dirty="0" smtClean="0"/>
              <a:t>i1</a:t>
            </a:r>
            <a:r>
              <a:rPr lang="en-US" altLang="zh-CN" dirty="0" smtClean="0"/>
              <a:t>,z</a:t>
            </a:r>
            <a:r>
              <a:rPr lang="en-US" altLang="zh-CN" baseline="-25000" dirty="0" smtClean="0"/>
              <a:t>i2</a:t>
            </a:r>
            <a:r>
              <a:rPr lang="en-US" altLang="zh-CN" dirty="0" smtClean="0"/>
              <a:t>}</a:t>
            </a:r>
            <a:r>
              <a:rPr lang="zh-CN" altLang="en-US" dirty="0" smtClean="0"/>
              <a:t>，</a:t>
            </a:r>
            <a:endParaRPr lang="en-US" altLang="zh-CN" dirty="0" smtClean="0"/>
          </a:p>
          <a:p>
            <a:pPr lvl="2"/>
            <a:r>
              <a:rPr lang="zh-CN" altLang="en-US" dirty="0" smtClean="0"/>
              <a:t>其</a:t>
            </a:r>
            <a:r>
              <a:rPr lang="zh-CN" altLang="en-US" dirty="0" smtClean="0"/>
              <a:t>中，</a:t>
            </a:r>
            <a:r>
              <a:rPr lang="en-US" altLang="zh-CN" dirty="0" smtClean="0"/>
              <a:t>x</a:t>
            </a:r>
            <a:r>
              <a:rPr lang="en-US" altLang="zh-CN" baseline="-25000" dirty="0" smtClean="0"/>
              <a:t>i</a:t>
            </a:r>
            <a:r>
              <a:rPr lang="zh-CN" altLang="en-US" dirty="0" smtClean="0"/>
              <a:t>是第</a:t>
            </a:r>
            <a:r>
              <a:rPr lang="en-US" altLang="zh-CN" dirty="0" err="1" smtClean="0"/>
              <a:t>i</a:t>
            </a:r>
            <a:r>
              <a:rPr lang="zh-CN" altLang="en-US" dirty="0" smtClean="0"/>
              <a:t>个样本的观测值，也就是对应的这个人的身高，是可以观测到的值</a:t>
            </a:r>
            <a:r>
              <a:rPr lang="zh-CN" altLang="en-US" dirty="0" smtClean="0"/>
              <a:t>。</a:t>
            </a:r>
            <a:endParaRPr lang="en-US" altLang="zh-CN" dirty="0" smtClean="0"/>
          </a:p>
          <a:p>
            <a:pPr lvl="2"/>
            <a:r>
              <a:rPr lang="en-US" altLang="zh-CN" b="1" dirty="0" smtClean="0">
                <a:solidFill>
                  <a:srgbClr val="FF0000"/>
                </a:solidFill>
              </a:rPr>
              <a:t>z</a:t>
            </a:r>
            <a:r>
              <a:rPr lang="en-US" altLang="zh-CN" b="1" baseline="-25000" dirty="0" smtClean="0">
                <a:solidFill>
                  <a:srgbClr val="FF0000"/>
                </a:solidFill>
              </a:rPr>
              <a:t>i1</a:t>
            </a:r>
            <a:r>
              <a:rPr lang="zh-CN" altLang="en-US" b="1" dirty="0" smtClean="0">
                <a:solidFill>
                  <a:srgbClr val="FF0000"/>
                </a:solidFill>
              </a:rPr>
              <a:t>和</a:t>
            </a:r>
            <a:r>
              <a:rPr lang="en-US" altLang="zh-CN" b="1" dirty="0" smtClean="0">
                <a:solidFill>
                  <a:srgbClr val="FF0000"/>
                </a:solidFill>
              </a:rPr>
              <a:t>z</a:t>
            </a:r>
            <a:r>
              <a:rPr lang="en-US" altLang="zh-CN" b="1" baseline="-25000" dirty="0" smtClean="0">
                <a:solidFill>
                  <a:srgbClr val="FF0000"/>
                </a:solidFill>
              </a:rPr>
              <a:t>i2</a:t>
            </a:r>
            <a:r>
              <a:rPr lang="zh-CN" altLang="en-US" b="1" dirty="0" smtClean="0">
                <a:solidFill>
                  <a:srgbClr val="FF0000"/>
                </a:solidFill>
              </a:rPr>
              <a:t>表示男生和女生这两个高斯分布中哪个被用来产生值</a:t>
            </a:r>
            <a:r>
              <a:rPr lang="en-US" altLang="zh-CN" b="1" dirty="0" smtClean="0">
                <a:solidFill>
                  <a:srgbClr val="FF0000"/>
                </a:solidFill>
              </a:rPr>
              <a:t>x</a:t>
            </a:r>
            <a:r>
              <a:rPr lang="en-US" altLang="zh-CN" b="1" baseline="-25000" dirty="0" smtClean="0">
                <a:solidFill>
                  <a:srgbClr val="FF0000"/>
                </a:solidFill>
              </a:rPr>
              <a:t>i</a:t>
            </a:r>
            <a:r>
              <a:rPr lang="zh-CN" altLang="en-US" dirty="0" smtClean="0"/>
              <a:t>，就是说这两个值标记这个人到底是男生还是女生（的身高分布产生的）。这两个值我们是不知道的，</a:t>
            </a:r>
            <a:r>
              <a:rPr lang="zh-CN" altLang="en-US" b="1" dirty="0" smtClean="0">
                <a:solidFill>
                  <a:srgbClr val="FF0000"/>
                </a:solidFill>
              </a:rPr>
              <a:t>是隐含变量。</a:t>
            </a:r>
            <a:endParaRPr lang="en-US" b="1" dirty="0" smtClean="0">
              <a:solidFill>
                <a:srgbClr val="FF0000"/>
              </a:solidFill>
            </a:endParaRPr>
          </a:p>
          <a:p>
            <a:pPr lvl="1"/>
            <a:endParaRPr lang="en-US" dirty="0"/>
          </a:p>
        </p:txBody>
      </p:sp>
      <p:sp>
        <p:nvSpPr>
          <p:cNvPr id="3" name="Title 2"/>
          <p:cNvSpPr>
            <a:spLocks noGrp="1"/>
          </p:cNvSpPr>
          <p:nvPr>
            <p:ph type="title"/>
          </p:nvPr>
        </p:nvSpPr>
        <p:spPr/>
        <p:txBody>
          <a:bodyPr/>
          <a:lstStyle/>
          <a:p>
            <a:r>
              <a:rPr lang="en-US" altLang="zh-CN" dirty="0" smtClean="0"/>
              <a:t>EM</a:t>
            </a:r>
            <a:r>
              <a:rPr lang="zh-CN" altLang="en-US" dirty="0" smtClean="0"/>
              <a:t>算法</a:t>
            </a:r>
            <a:endParaRPr lang="en-US" dirty="0"/>
          </a:p>
        </p:txBody>
      </p:sp>
      <p:sp>
        <p:nvSpPr>
          <p:cNvPr id="4" name="Content Placeholder 3"/>
          <p:cNvSpPr>
            <a:spLocks noGrp="1"/>
          </p:cNvSpPr>
          <p:nvPr>
            <p:ph sz="quarter" idx="10"/>
          </p:nvPr>
        </p:nvSpPr>
        <p:spPr/>
        <p:txBody>
          <a:bodyPr/>
          <a:lstStyle/>
          <a:p>
            <a:r>
              <a:rPr lang="en-US" dirty="0" smtClean="0">
                <a:hlinkClick r:id="rId2"/>
              </a:rPr>
              <a:t>http://</a:t>
            </a:r>
            <a:r>
              <a:rPr lang="en-US" dirty="0" smtClean="0">
                <a:hlinkClick r:id="rId2"/>
              </a:rPr>
              <a:t>blog.csdn.net/zouxy09/article/details/8537620</a:t>
            </a:r>
            <a:r>
              <a:rPr lang="en-US" dirty="0" smtClean="0"/>
              <a:t> </a:t>
            </a: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pPr lvl="1"/>
            <a:endParaRPr lang="en-US" dirty="0"/>
          </a:p>
        </p:txBody>
      </p:sp>
      <p:sp>
        <p:nvSpPr>
          <p:cNvPr id="3" name="Title 2"/>
          <p:cNvSpPr>
            <a:spLocks noGrp="1"/>
          </p:cNvSpPr>
          <p:nvPr>
            <p:ph type="title"/>
          </p:nvPr>
        </p:nvSpPr>
        <p:spPr/>
        <p:txBody>
          <a:bodyPr/>
          <a:lstStyle/>
          <a:p>
            <a:r>
              <a:rPr lang="en-US" altLang="zh-CN" dirty="0" smtClean="0"/>
              <a:t>EM</a:t>
            </a:r>
            <a:r>
              <a:rPr lang="zh-CN" altLang="en-US" dirty="0" smtClean="0"/>
              <a:t>算法</a:t>
            </a:r>
            <a:endParaRPr lang="en-US" dirty="0"/>
          </a:p>
        </p:txBody>
      </p:sp>
      <p:sp>
        <p:nvSpPr>
          <p:cNvPr id="4" name="Content Placeholder 3"/>
          <p:cNvSpPr>
            <a:spLocks noGrp="1"/>
          </p:cNvSpPr>
          <p:nvPr>
            <p:ph sz="quarter" idx="10"/>
          </p:nvPr>
        </p:nvSpPr>
        <p:spPr/>
        <p:txBody>
          <a:bodyPr/>
          <a:lstStyle/>
          <a:p>
            <a:r>
              <a:rPr lang="en-US" dirty="0" smtClean="0">
                <a:hlinkClick r:id="rId2"/>
              </a:rPr>
              <a:t>http://</a:t>
            </a:r>
            <a:r>
              <a:rPr lang="en-US" dirty="0" smtClean="0">
                <a:hlinkClick r:id="rId2"/>
              </a:rPr>
              <a:t>blog.csdn.net/zouxy09/article/details/8537620</a:t>
            </a:r>
            <a:r>
              <a:rPr lang="en-US" dirty="0" smtClean="0"/>
              <a:t> </a:t>
            </a:r>
            <a:endParaRPr lang="en-US" dirty="0"/>
          </a:p>
        </p:txBody>
      </p:sp>
      <p:pic>
        <p:nvPicPr>
          <p:cNvPr id="15363" name="Picture 3"/>
          <p:cNvPicPr>
            <a:picLocks noChangeAspect="1" noChangeArrowheads="1"/>
          </p:cNvPicPr>
          <p:nvPr/>
        </p:nvPicPr>
        <p:blipFill>
          <a:blip r:embed="rId3" cstate="print"/>
          <a:srcRect/>
          <a:stretch>
            <a:fillRect/>
          </a:stretch>
        </p:blipFill>
        <p:spPr bwMode="auto">
          <a:xfrm>
            <a:off x="304800" y="914400"/>
            <a:ext cx="5387975" cy="3631674"/>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pPr lvl="1"/>
            <a:endParaRPr lang="en-US" dirty="0"/>
          </a:p>
        </p:txBody>
      </p:sp>
      <p:sp>
        <p:nvSpPr>
          <p:cNvPr id="3" name="Title 2"/>
          <p:cNvSpPr>
            <a:spLocks noGrp="1"/>
          </p:cNvSpPr>
          <p:nvPr>
            <p:ph type="title"/>
          </p:nvPr>
        </p:nvSpPr>
        <p:spPr/>
        <p:txBody>
          <a:bodyPr/>
          <a:lstStyle/>
          <a:p>
            <a:r>
              <a:rPr lang="en-US" altLang="zh-CN" dirty="0" smtClean="0"/>
              <a:t>EM</a:t>
            </a:r>
            <a:r>
              <a:rPr lang="zh-CN" altLang="en-US" dirty="0" smtClean="0"/>
              <a:t>算法</a:t>
            </a:r>
            <a:endParaRPr lang="en-US" dirty="0"/>
          </a:p>
        </p:txBody>
      </p:sp>
      <p:sp>
        <p:nvSpPr>
          <p:cNvPr id="4" name="Content Placeholder 3"/>
          <p:cNvSpPr>
            <a:spLocks noGrp="1"/>
          </p:cNvSpPr>
          <p:nvPr>
            <p:ph sz="quarter" idx="10"/>
          </p:nvPr>
        </p:nvSpPr>
        <p:spPr/>
        <p:txBody>
          <a:bodyPr/>
          <a:lstStyle/>
          <a:p>
            <a:r>
              <a:rPr lang="en-US" dirty="0" smtClean="0">
                <a:hlinkClick r:id="rId2"/>
              </a:rPr>
              <a:t>http://</a:t>
            </a:r>
            <a:r>
              <a:rPr lang="en-US" dirty="0" smtClean="0">
                <a:hlinkClick r:id="rId2"/>
              </a:rPr>
              <a:t>blog.csdn.net/zouxy09/article/details/8537620</a:t>
            </a:r>
            <a:r>
              <a:rPr lang="en-US" dirty="0" smtClean="0"/>
              <a:t> </a:t>
            </a:r>
            <a:endParaRPr lang="en-US" dirty="0"/>
          </a:p>
        </p:txBody>
      </p:sp>
      <p:pic>
        <p:nvPicPr>
          <p:cNvPr id="16386" name="Picture 2"/>
          <p:cNvPicPr>
            <a:picLocks noChangeAspect="1" noChangeArrowheads="1"/>
          </p:cNvPicPr>
          <p:nvPr/>
        </p:nvPicPr>
        <p:blipFill>
          <a:blip r:embed="rId3" cstate="print"/>
          <a:srcRect/>
          <a:stretch>
            <a:fillRect/>
          </a:stretch>
        </p:blipFill>
        <p:spPr bwMode="auto">
          <a:xfrm>
            <a:off x="752475" y="860425"/>
            <a:ext cx="5810250" cy="3765550"/>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9337</TotalTime>
  <Words>7802</Words>
  <Application>Microsoft Office PowerPoint</Application>
  <PresentationFormat>Custom</PresentationFormat>
  <Paragraphs>385</Paragraphs>
  <Slides>115</Slides>
  <Notes>3</Notes>
  <HiddenSlides>0</HiddenSlides>
  <MMClips>0</MMClips>
  <ScaleCrop>false</ScaleCrop>
  <HeadingPairs>
    <vt:vector size="4" baseType="variant">
      <vt:variant>
        <vt:lpstr>Theme</vt:lpstr>
      </vt:variant>
      <vt:variant>
        <vt:i4>1</vt:i4>
      </vt:variant>
      <vt:variant>
        <vt:lpstr>Slide Titles</vt:lpstr>
      </vt:variant>
      <vt:variant>
        <vt:i4>115</vt:i4>
      </vt:variant>
    </vt:vector>
  </HeadingPairs>
  <TitlesOfParts>
    <vt:vector size="116" baseType="lpstr">
      <vt:lpstr>Origin</vt:lpstr>
      <vt:lpstr>Deep Learning for ME</vt:lpstr>
      <vt:lpstr>Slide 2</vt:lpstr>
      <vt:lpstr>Slide 3</vt:lpstr>
      <vt:lpstr>Slide 4</vt:lpstr>
      <vt:lpstr>Slide 5</vt:lpstr>
      <vt:lpstr>Unsupervised makes DL success</vt:lpstr>
      <vt:lpstr>Auto-encoders</vt:lpstr>
      <vt:lpstr>Auto encoder： why using tied weights in decoding step??</vt:lpstr>
      <vt:lpstr>Auto encoder: key points</vt:lpstr>
      <vt:lpstr>Auto-encoders– simple example</vt:lpstr>
      <vt:lpstr>Symmetric sparse auto-encoder</vt:lpstr>
      <vt:lpstr>Variational Auto-encoders</vt:lpstr>
      <vt:lpstr>Sparse Coding– another view for ac</vt:lpstr>
      <vt:lpstr>DBM</vt:lpstr>
      <vt:lpstr>RBM的用途</vt:lpstr>
      <vt:lpstr>能量模型作用</vt:lpstr>
      <vt:lpstr>从能量模型到概率</vt:lpstr>
      <vt:lpstr>从能量模型到概率</vt:lpstr>
      <vt:lpstr>DBM</vt:lpstr>
      <vt:lpstr>Sampling</vt:lpstr>
      <vt:lpstr>DBM</vt:lpstr>
      <vt:lpstr>DBM</vt:lpstr>
      <vt:lpstr>Slide 23</vt:lpstr>
      <vt:lpstr>Vanishing gradient problem in Backpropagation</vt:lpstr>
      <vt:lpstr>Hopfiled  网络</vt:lpstr>
      <vt:lpstr>Motivations</vt:lpstr>
      <vt:lpstr> Belief Nets</vt:lpstr>
      <vt:lpstr>Stochastic binary neurons </vt:lpstr>
      <vt:lpstr>Stochastic units </vt:lpstr>
      <vt:lpstr>Weights -&gt; Energies -&gt; Probabilities </vt:lpstr>
      <vt:lpstr>Restricted Boltzmann Machines</vt:lpstr>
      <vt:lpstr>Maximizing the training data log likelihood</vt:lpstr>
      <vt:lpstr>Equilibrium Is Hard to Achieve</vt:lpstr>
      <vt:lpstr>A very surprising fact</vt:lpstr>
      <vt:lpstr>Solution: Contrastive Divergence!</vt:lpstr>
      <vt:lpstr>A picture of the Boltzmann machine learning algorithm for an RBM</vt:lpstr>
      <vt:lpstr>Contrastive divergence learning: A quick way to learn an RBM</vt:lpstr>
      <vt:lpstr>How to learn a set of features that are good for reconstructing images </vt:lpstr>
      <vt:lpstr>The process of RBM</vt:lpstr>
      <vt:lpstr>Slide 40</vt:lpstr>
      <vt:lpstr>Slide 41</vt:lpstr>
      <vt:lpstr>Slide 42</vt:lpstr>
      <vt:lpstr>The process of RBM</vt:lpstr>
      <vt:lpstr>Slide 44</vt:lpstr>
      <vt:lpstr>Slide 45</vt:lpstr>
      <vt:lpstr>Slide 46</vt:lpstr>
      <vt:lpstr>DBN</vt:lpstr>
      <vt:lpstr>DBN</vt:lpstr>
      <vt:lpstr>DBN</vt:lpstr>
      <vt:lpstr>DBN</vt:lpstr>
      <vt:lpstr>Slide 51</vt:lpstr>
      <vt:lpstr>Slide 52</vt:lpstr>
      <vt:lpstr>Slide 53</vt:lpstr>
      <vt:lpstr>Slide 54</vt:lpstr>
      <vt:lpstr>RNN</vt:lpstr>
      <vt:lpstr>RNN</vt:lpstr>
      <vt:lpstr>Slide 57</vt:lpstr>
      <vt:lpstr>Anyone Can Learn To Code an LSTM-RNN in Python</vt:lpstr>
      <vt:lpstr>Slide 59</vt:lpstr>
      <vt:lpstr>Slide 60</vt:lpstr>
      <vt:lpstr>Vanishing gradient problem</vt:lpstr>
      <vt:lpstr>Understanding LSTM Networks</vt:lpstr>
      <vt:lpstr>RNN</vt:lpstr>
      <vt:lpstr>reinforcementlearning, RL</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Why Binary</vt:lpstr>
      <vt:lpstr>Manifolds</vt:lpstr>
      <vt:lpstr>What about DP</vt:lpstr>
      <vt:lpstr>Slide 81</vt:lpstr>
      <vt:lpstr>Back propagation</vt:lpstr>
      <vt:lpstr>A visual proof that neural nets can compute any function</vt:lpstr>
      <vt:lpstr>A visual proof that neural nets can compute any function</vt:lpstr>
      <vt:lpstr>KL-divergence</vt:lpstr>
      <vt:lpstr>Canonical Distribution</vt:lpstr>
      <vt:lpstr>Entropy in thermodynamics and information theory</vt:lpstr>
      <vt:lpstr>Entropy in thermodynamics and information theory</vt:lpstr>
      <vt:lpstr>Entropy in thermodynamics and information theory</vt:lpstr>
      <vt:lpstr>Tensor Analysis </vt:lpstr>
      <vt:lpstr>CNN</vt:lpstr>
      <vt:lpstr>e ??简单说来，e就是 增长的极限 。</vt:lpstr>
      <vt:lpstr>An Intuitive Guide To Exponential Functions &amp; e   :  continuous growth</vt:lpstr>
      <vt:lpstr>卡尔曼滤波</vt:lpstr>
      <vt:lpstr>Slide 95</vt:lpstr>
      <vt:lpstr>Slide 96</vt:lpstr>
      <vt:lpstr>EM算法</vt:lpstr>
      <vt:lpstr>EM算法</vt:lpstr>
      <vt:lpstr>EM算法</vt:lpstr>
      <vt:lpstr>EM算法</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SidAskary</dc:creator>
  <cp:lastModifiedBy>s80035896</cp:lastModifiedBy>
  <cp:revision>403</cp:revision>
  <dcterms:created xsi:type="dcterms:W3CDTF">2006-08-16T00:00:00Z</dcterms:created>
  <dcterms:modified xsi:type="dcterms:W3CDTF">2016-09-25T19:16:00Z</dcterms:modified>
</cp:coreProperties>
</file>